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69" r:id="rId2"/>
    <p:sldId id="374" r:id="rId3"/>
    <p:sldId id="373" r:id="rId4"/>
    <p:sldId id="346" r:id="rId5"/>
    <p:sldId id="361" r:id="rId6"/>
    <p:sldId id="444" r:id="rId7"/>
    <p:sldId id="376" r:id="rId8"/>
    <p:sldId id="268" r:id="rId9"/>
    <p:sldId id="443" r:id="rId10"/>
    <p:sldId id="349" r:id="rId11"/>
    <p:sldId id="437" r:id="rId12"/>
    <p:sldId id="419" r:id="rId13"/>
    <p:sldId id="439" r:id="rId14"/>
    <p:sldId id="328" r:id="rId15"/>
    <p:sldId id="425" r:id="rId16"/>
    <p:sldId id="445" r:id="rId17"/>
    <p:sldId id="446" r:id="rId18"/>
    <p:sldId id="447" r:id="rId19"/>
    <p:sldId id="391" r:id="rId20"/>
    <p:sldId id="402" r:id="rId21"/>
    <p:sldId id="363" r:id="rId22"/>
    <p:sldId id="440" r:id="rId23"/>
    <p:sldId id="449" r:id="rId24"/>
    <p:sldId id="448" r:id="rId25"/>
    <p:sldId id="438" r:id="rId26"/>
    <p:sldId id="367" r:id="rId27"/>
  </p:sldIdLst>
  <p:sldSz cx="12192000" cy="6858000"/>
  <p:notesSz cx="9866313" cy="673576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6E9"/>
    <a:srgbClr val="DEEDD0"/>
    <a:srgbClr val="FDDBC0"/>
    <a:srgbClr val="E2DBE9"/>
    <a:srgbClr val="BEAFCF"/>
    <a:srgbClr val="4F6E1F"/>
    <a:srgbClr val="DDE8C7"/>
    <a:srgbClr val="F2DCDB"/>
    <a:srgbClr val="466070"/>
    <a:srgbClr val="7D8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7" autoAdjust="0"/>
    <p:restoredTop sz="94465" autoAdjust="0"/>
  </p:normalViewPr>
  <p:slideViewPr>
    <p:cSldViewPr snapToGrid="0">
      <p:cViewPr varScale="1">
        <p:scale>
          <a:sx n="79" d="100"/>
          <a:sy n="79" d="100"/>
        </p:scale>
        <p:origin x="-90" y="-4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19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6255" cy="338143"/>
          </a:xfrm>
          <a:prstGeom prst="rect">
            <a:avLst/>
          </a:prstGeom>
        </p:spPr>
        <p:txBody>
          <a:bodyPr vert="horz" lIns="91391" tIns="45695" rIns="91391" bIns="4569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391" tIns="45695" rIns="91391" bIns="4569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934F8F2-5CF4-4F8A-B32D-12084D14B5CF}" type="datetimeFigureOut">
              <a:rPr lang="es-ES"/>
              <a:pPr>
                <a:defRPr/>
              </a:pPr>
              <a:t>15/11/2017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4" y="6397621"/>
            <a:ext cx="4276255" cy="338143"/>
          </a:xfrm>
          <a:prstGeom prst="rect">
            <a:avLst/>
          </a:prstGeom>
        </p:spPr>
        <p:txBody>
          <a:bodyPr vert="horz" lIns="91391" tIns="45695" rIns="91391" bIns="4569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587733" y="6397621"/>
            <a:ext cx="4276254" cy="338143"/>
          </a:xfrm>
          <a:prstGeom prst="rect">
            <a:avLst/>
          </a:prstGeom>
        </p:spPr>
        <p:txBody>
          <a:bodyPr vert="horz" lIns="91391" tIns="45695" rIns="91391" bIns="4569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F3293BC-1A52-42AB-B750-2BE316F1E1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6731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6255" cy="338143"/>
          </a:xfrm>
          <a:prstGeom prst="rect">
            <a:avLst/>
          </a:prstGeom>
        </p:spPr>
        <p:txBody>
          <a:bodyPr vert="horz" lIns="91391" tIns="45695" rIns="91391" bIns="4569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391" tIns="45695" rIns="91391" bIns="4569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89E24C-0E8C-4664-B987-42AA61AAFE5A}" type="datetimeFigureOut">
              <a:rPr lang="es-ES"/>
              <a:pPr>
                <a:defRPr/>
              </a:pPr>
              <a:t>15/11/2017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2963"/>
            <a:ext cx="4040187" cy="2271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1" tIns="45695" rIns="91391" bIns="45695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85937" y="3241620"/>
            <a:ext cx="7894446" cy="2652037"/>
          </a:xfrm>
          <a:prstGeom prst="rect">
            <a:avLst/>
          </a:prstGeom>
        </p:spPr>
        <p:txBody>
          <a:bodyPr vert="horz" lIns="91391" tIns="45695" rIns="91391" bIns="45695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4" y="6397621"/>
            <a:ext cx="4276255" cy="338143"/>
          </a:xfrm>
          <a:prstGeom prst="rect">
            <a:avLst/>
          </a:prstGeom>
        </p:spPr>
        <p:txBody>
          <a:bodyPr vert="horz" lIns="91391" tIns="45695" rIns="91391" bIns="4569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587733" y="6397621"/>
            <a:ext cx="4276254" cy="338143"/>
          </a:xfrm>
          <a:prstGeom prst="rect">
            <a:avLst/>
          </a:prstGeom>
        </p:spPr>
        <p:txBody>
          <a:bodyPr vert="horz" lIns="91391" tIns="45695" rIns="91391" bIns="4569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91B271A-5987-4D35-A997-55AEFDC812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51504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05815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956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37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527237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646924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smtClean="0"/>
          </a:p>
        </p:txBody>
      </p:sp>
      <p:sp>
        <p:nvSpPr>
          <p:cNvPr id="4" name="Marcador de número de diapositiva 3"/>
          <p:cNvSpPr txBox="1">
            <a:spLocks noGrp="1"/>
          </p:cNvSpPr>
          <p:nvPr/>
        </p:nvSpPr>
        <p:spPr>
          <a:xfrm>
            <a:off x="5587733" y="6397621"/>
            <a:ext cx="4276254" cy="338143"/>
          </a:xfrm>
          <a:prstGeom prst="rect">
            <a:avLst/>
          </a:prstGeom>
          <a:noFill/>
        </p:spPr>
        <p:txBody>
          <a:bodyPr lIns="91391" tIns="45695" rIns="91391" bIns="45695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419E7A6-3CEE-4B14-B42F-19B283DF4A12}" type="slidenum">
              <a:rPr lang="es-E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s-E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746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6707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281998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971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474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0784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851980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852695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432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75425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335835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941933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211528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4557492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6280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7386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299124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5679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018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743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17792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1">
                  <a:lumMod val="85000"/>
                </a:schemeClr>
              </a:gs>
            </a:gsLst>
            <a:lin ang="5400000" scaled="0"/>
            <a:tileRect/>
          </a:gradFill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0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1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3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4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7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19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2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5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7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9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1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5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6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8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9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1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3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5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46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8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1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2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4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5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6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7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59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075" y="541020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0117F-7CF8-4C8C-AC8D-AA9203B107EE}" type="datetime1">
              <a:rPr lang="en-US" smtClean="0"/>
              <a:t>11/15/2017</a:t>
            </a:fld>
            <a:endParaRPr lang="en-US"/>
          </a:p>
        </p:txBody>
      </p:sp>
      <p:sp>
        <p:nvSpPr>
          <p:cNvPr id="6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0"/>
            <a:ext cx="51244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475" y="5410200"/>
            <a:ext cx="771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6863F-B40C-4F1B-9E60-89D41D8E702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2146" y="128789"/>
            <a:ext cx="7547020" cy="514823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BEA53-F8D3-4408-A98D-EF4000A31359}" type="datetime1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4FF15-D120-46F7-ADFE-5CFB7E9D833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D9236-4B53-4C37-97EF-F7E0DCD1126A}" type="datetime1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65089-0498-4AFA-B90F-160CD81BF3D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FCA29-4BD6-46AF-A1B8-DAF2CFDE0197}" type="datetime1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ADDF0-B2AD-4D2D-9B97-98F29652030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6272-1710-4418-9FCD-80E42B1320AD}" type="datetime1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000A-7B00-4CC2-A804-CE53C29700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5CD01-7E49-4E82-86AB-838545878689}" type="datetime1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45D3B-398D-4291-B010-C59131E82B9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56AC8-9743-43E5-9519-D99F5E6B9C37}" type="datetime1">
              <a:rPr lang="en-US" smtClean="0"/>
              <a:t>11/15/2017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21EEB-C4CC-463B-A905-525E0D8DB83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1F63D-01DC-4414-97F1-BF1D39B6E693}" type="datetime1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79FF-60DB-4B41-9128-82471E1CC28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869E-9749-4F41-A744-537CE58CB3AD}" type="datetime1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53F6B-3B09-4EEE-B904-9B13608FFC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C2A68-4F9E-4F60-9B9D-9D895946A68A}" type="datetime1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0C234-4440-4291-AF44-2ACDAD015D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BEA77-A52E-4B0D-9DDC-B5635DBD00AB}" type="datetime1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FB88B-7682-405A-B025-988B55DCC00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9"/>
          <p:cNvSpPr txBox="1"/>
          <p:nvPr/>
        </p:nvSpPr>
        <p:spPr>
          <a:xfrm>
            <a:off x="903288" y="73183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60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4EA3F-E4F8-4EE9-88BA-2CFCE3BBA726}" type="datetime1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713B2-A219-407E-81B9-A9CFB663BEA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1A1E6-243B-41F1-B6CB-F81FED9D9984}" type="datetime1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048CA-6D48-4908-9270-ED232AC4549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Date Placeholder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1BD41-3FD0-4DF5-8A37-0A2EB852555F}" type="datetime1">
              <a:rPr lang="en-US" smtClean="0"/>
              <a:t>11/15/2017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 userDrawn="1"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 userDrawn="1"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D57D-C5D8-42EA-AFFA-00B3A6982A6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3"/>
          <p:cNvSpPr>
            <a:spLocks noGrp="1"/>
          </p:cNvSpPr>
          <p:nvPr userDrawn="1"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53DF5-4C0B-4D2B-AD70-1DAE2CD5CC42}" type="datetime1">
              <a:rPr lang="en-US" smtClean="0"/>
              <a:t>11/15/2017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 userDrawn="1"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 userDrawn="1"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9B066-B1ED-4C89-872F-3A6CF744B59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A5D7A-8459-4626-8857-0DBAEA08C2CF}" type="datetime1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CB6BB-CDCC-4DA5-B2A8-8DA766EEEE9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44FD1-2B39-40F3-9BEB-1359E8DF04DA}" type="datetime1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2C148-9710-4BB6-89B8-BFB2D77131F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-14288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1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4" name="Freeform 8"/>
            <p:cNvSpPr/>
            <p:nvPr/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6" name="Freeform 10"/>
            <p:cNvSpPr/>
            <p:nvPr/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7" name="Freeform 11"/>
            <p:cNvSpPr/>
            <p:nvPr/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0" name="Freeform 14"/>
            <p:cNvSpPr/>
            <p:nvPr/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/>
            <p:cNvSpPr/>
            <p:nvPr/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4" name="Freeform 18"/>
            <p:cNvSpPr/>
            <p:nvPr/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5" name="Freeform 19"/>
            <p:cNvSpPr/>
            <p:nvPr/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6" name="Freeform 20"/>
            <p:cNvSpPr>
              <a:spLocks noEditPoints="1"/>
            </p:cNvSpPr>
            <p:nvPr/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/>
          </p:spPr>
        </p:sp>
        <p:sp>
          <p:nvSpPr>
            <p:cNvPr id="38" name="Freeform 22"/>
            <p:cNvSpPr/>
            <p:nvPr/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39" name="Freeform 23"/>
            <p:cNvSpPr>
              <a:spLocks noEditPoints="1"/>
            </p:cNvSpPr>
            <p:nvPr/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0" name="Freeform 24"/>
            <p:cNvSpPr/>
            <p:nvPr/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1" name="Freeform 25"/>
            <p:cNvSpPr>
              <a:spLocks noEditPoints="1"/>
            </p:cNvSpPr>
            <p:nvPr/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2" name="Freeform 26"/>
            <p:cNvSpPr/>
            <p:nvPr/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3" name="Freeform 27"/>
            <p:cNvSpPr/>
            <p:nvPr/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4" name="Freeform 28"/>
            <p:cNvSpPr>
              <a:spLocks noEditPoints="1"/>
            </p:cNvSpPr>
            <p:nvPr/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5" name="Freeform 29"/>
            <p:cNvSpPr>
              <a:spLocks noEditPoints="1"/>
            </p:cNvSpPr>
            <p:nvPr/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6" name="Freeform 30"/>
            <p:cNvSpPr/>
            <p:nvPr/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</p:sp>
        <p:sp>
          <p:nvSpPr>
            <p:cNvPr id="47" name="Freeform 31"/>
            <p:cNvSpPr>
              <a:spLocks noEditPoints="1"/>
            </p:cNvSpPr>
            <p:nvPr/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657350" y="0"/>
            <a:ext cx="9790113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1141413" y="2249488"/>
            <a:ext cx="9906000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9E5796-366D-4B30-BF4F-AB1BD9DBBC61}" type="datetime1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cap="all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312208" y="6395339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66070"/>
                </a:solidFill>
                <a:latin typeface="+mn-lt"/>
              </a:defRPr>
            </a:lvl1pPr>
          </a:lstStyle>
          <a:p>
            <a:pPr>
              <a:defRPr/>
            </a:pPr>
            <a:fld id="{0ABECC88-8EEF-48CF-B18C-89CC62022628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1032" name="Imagen 51"/>
          <p:cNvPicPr>
            <a:picLocks noChangeAspect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1320800" y="93663"/>
            <a:ext cx="2312988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3" name="Grupo 76"/>
          <p:cNvGrpSpPr>
            <a:grpSpLocks/>
          </p:cNvGrpSpPr>
          <p:nvPr userDrawn="1"/>
        </p:nvGrpSpPr>
        <p:grpSpPr bwMode="auto">
          <a:xfrm>
            <a:off x="10210800" y="366713"/>
            <a:ext cx="1981200" cy="598487"/>
            <a:chOff x="10210799" y="586246"/>
            <a:chExt cx="1981201" cy="598488"/>
          </a:xfrm>
        </p:grpSpPr>
        <p:sp>
          <p:nvSpPr>
            <p:cNvPr id="69" name="Freeform 35"/>
            <p:cNvSpPr/>
            <p:nvPr/>
          </p:nvSpPr>
          <p:spPr bwMode="auto">
            <a:xfrm rot="16200000">
              <a:off x="11465718" y="367965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</p:sp>
        <p:sp>
          <p:nvSpPr>
            <p:cNvPr id="70" name="Freeform 36"/>
            <p:cNvSpPr>
              <a:spLocks noEditPoints="1"/>
            </p:cNvSpPr>
            <p:nvPr/>
          </p:nvSpPr>
          <p:spPr bwMode="auto">
            <a:xfrm rot="16200000">
              <a:off x="10894218" y="696577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</p:sp>
        <p:sp>
          <p:nvSpPr>
            <p:cNvPr id="72" name="Freeform 38"/>
            <p:cNvSpPr>
              <a:spLocks noEditPoints="1"/>
            </p:cNvSpPr>
            <p:nvPr/>
          </p:nvSpPr>
          <p:spPr bwMode="auto">
            <a:xfrm rot="16200000">
              <a:off x="10210799" y="800558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</p:sp>
        <p:sp>
          <p:nvSpPr>
            <p:cNvPr id="73" name="Freeform 39"/>
            <p:cNvSpPr/>
            <p:nvPr/>
          </p:nvSpPr>
          <p:spPr bwMode="auto">
            <a:xfrm rot="16200000">
              <a:off x="11137105" y="129840"/>
              <a:ext cx="307976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</p:sp>
        <p:sp>
          <p:nvSpPr>
            <p:cNvPr id="74" name="Freeform 40"/>
            <p:cNvSpPr>
              <a:spLocks noEditPoints="1"/>
            </p:cNvSpPr>
            <p:nvPr/>
          </p:nvSpPr>
          <p:spPr bwMode="auto">
            <a:xfrm rot="16200000">
              <a:off x="11759407" y="587039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</p:sp>
        <p:sp>
          <p:nvSpPr>
            <p:cNvPr id="75" name="Rectangle 41"/>
            <p:cNvSpPr>
              <a:spLocks noChangeArrowheads="1"/>
            </p:cNvSpPr>
            <p:nvPr/>
          </p:nvSpPr>
          <p:spPr bwMode="auto">
            <a:xfrm rot="16200000">
              <a:off x="12053888" y="548146"/>
              <a:ext cx="23812" cy="25241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  <p:sldLayoutId id="2147483667" r:id="rId12"/>
    <p:sldLayoutId id="2147483655" r:id="rId13"/>
    <p:sldLayoutId id="2147483654" r:id="rId14"/>
    <p:sldLayoutId id="2147483653" r:id="rId15"/>
    <p:sldLayoutId id="2147483652" r:id="rId16"/>
    <p:sldLayoutId id="2147483651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 cap="all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28163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5852160" y="768096"/>
            <a:ext cx="18288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8" y="5884490"/>
            <a:ext cx="1280160" cy="79367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2F1F6"/>
              </a:clrFrom>
              <a:clrTo>
                <a:srgbClr val="F2F1F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5" t="5300" r="-267" b="200"/>
          <a:stretch/>
        </p:blipFill>
        <p:spPr>
          <a:xfrm>
            <a:off x="254001" y="-1"/>
            <a:ext cx="8924543" cy="6857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12" y="1649031"/>
            <a:ext cx="7181088" cy="520896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1808" y="438912"/>
            <a:ext cx="10436352" cy="2135314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MAPA DE</a:t>
            </a:r>
            <a:b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FORMACIÓN </a:t>
            </a:r>
            <a:r>
              <a:rPr lang="es-ES" sz="4400" dirty="0" smtClean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AGRARIA Y AGROALIMENTARIA </a:t>
            </a:r>
            <a: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DE CASTILLA Y LEÓN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4" y="304800"/>
            <a:ext cx="1578917" cy="9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mapa de formación?</a:t>
            </a:r>
            <a:endParaRPr lang="es-E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13971" y="1246855"/>
            <a:ext cx="2266364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C000"/>
            </a:solidFill>
            <a:prstDash val="solid"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latin typeface="Calibri"/>
                <a:ea typeface="ＭＳ Ｐゴシック" pitchFamily="1" charset="-128"/>
              </a:defRPr>
            </a:lvl1pPr>
          </a:lstStyle>
          <a:p>
            <a:r>
              <a:rPr lang="es-ES" sz="2400" b="1" dirty="0" smtClean="0"/>
              <a:t>¿QUE ES?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52474" y="3815112"/>
            <a:ext cx="10176230" cy="830997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Constituye </a:t>
            </a:r>
            <a:r>
              <a:rPr lang="es-ES" sz="24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uno de los pilares estratégicos del desarrollo rural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y de la modernización agraria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52475" y="1842957"/>
            <a:ext cx="10164037" cy="1200329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/>
              <a:t>N</a:t>
            </a:r>
            <a:r>
              <a:rPr lang="es-ES" sz="2400" b="1" dirty="0" smtClean="0"/>
              <a:t>uevo </a:t>
            </a:r>
            <a:r>
              <a:rPr lang="es-ES" sz="2400" b="1" dirty="0"/>
              <a:t>sistema integrado de planificación formativa </a:t>
            </a:r>
            <a:r>
              <a:rPr lang="es-ES" sz="2400" dirty="0"/>
              <a:t>adaptado a las necesidades y potencialidades del sector agrario y de la industria agroalimentaria </a:t>
            </a:r>
            <a:endParaRPr lang="es-ES" sz="2400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552475" y="3182175"/>
            <a:ext cx="10188421" cy="461665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400" dirty="0">
                <a:solidFill>
                  <a:srgbClr val="707276"/>
                </a:solidFill>
                <a:ea typeface="ＭＳ Ｐゴシック" pitchFamily="1" charset="-128"/>
              </a:rPr>
              <a:t>Instrumento clave para </a:t>
            </a:r>
            <a:r>
              <a:rPr lang="es-ES" sz="2400" b="1" dirty="0">
                <a:solidFill>
                  <a:srgbClr val="707276"/>
                </a:solidFill>
                <a:ea typeface="ＭＳ Ｐゴシック" pitchFamily="1" charset="-128"/>
              </a:rPr>
              <a:t>afianzar</a:t>
            </a:r>
            <a:r>
              <a:rPr lang="es-ES" sz="2400" dirty="0">
                <a:solidFill>
                  <a:srgbClr val="707276"/>
                </a:solidFill>
                <a:ea typeface="ＭＳ Ｐゴシック" pitchFamily="1" charset="-128"/>
              </a:rPr>
              <a:t> </a:t>
            </a:r>
            <a:r>
              <a:rPr lang="es-ES" sz="2400" b="1" dirty="0" smtClean="0">
                <a:solidFill>
                  <a:srgbClr val="707276"/>
                </a:solidFill>
                <a:ea typeface="ＭＳ Ｐゴシック" pitchFamily="1" charset="-128"/>
              </a:rPr>
              <a:t>sector</a:t>
            </a:r>
            <a:r>
              <a:rPr lang="es-ES" sz="2400" dirty="0" smtClean="0">
                <a:solidFill>
                  <a:srgbClr val="707276"/>
                </a:solidFill>
                <a:ea typeface="ＭＳ Ｐゴシック" pitchFamily="1" charset="-128"/>
              </a:rPr>
              <a:t> </a:t>
            </a:r>
            <a:r>
              <a:rPr lang="es-ES" sz="2400" dirty="0">
                <a:solidFill>
                  <a:srgbClr val="707276"/>
                </a:solidFill>
                <a:ea typeface="ＭＳ Ｐゴシック" pitchFamily="1" charset="-128"/>
              </a:rPr>
              <a:t>de importancia vital en la región</a:t>
            </a:r>
          </a:p>
        </p:txBody>
      </p:sp>
      <p:cxnSp>
        <p:nvCxnSpPr>
          <p:cNvPr id="8" name="Conector angular 7"/>
          <p:cNvCxnSpPr>
            <a:stCxn id="4" idx="1"/>
            <a:endCxn id="5" idx="1"/>
          </p:cNvCxnSpPr>
          <p:nvPr/>
        </p:nvCxnSpPr>
        <p:spPr bwMode="auto">
          <a:xfrm rot="10800000" flipH="1" flipV="1">
            <a:off x="1413970" y="1477687"/>
            <a:ext cx="138503" cy="2752923"/>
          </a:xfrm>
          <a:prstGeom prst="bentConnector3">
            <a:avLst>
              <a:gd name="adj1" fmla="val -165051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Conector angular 8"/>
          <p:cNvCxnSpPr>
            <a:stCxn id="4" idx="1"/>
            <a:endCxn id="6" idx="1"/>
          </p:cNvCxnSpPr>
          <p:nvPr/>
        </p:nvCxnSpPr>
        <p:spPr bwMode="auto">
          <a:xfrm rot="10800000" flipH="1" flipV="1">
            <a:off x="1413971" y="1477688"/>
            <a:ext cx="138504" cy="965434"/>
          </a:xfrm>
          <a:prstGeom prst="bentConnector3">
            <a:avLst>
              <a:gd name="adj1" fmla="val -165049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Conector angular 9"/>
          <p:cNvCxnSpPr>
            <a:stCxn id="4" idx="1"/>
            <a:endCxn id="7" idx="1"/>
          </p:cNvCxnSpPr>
          <p:nvPr/>
        </p:nvCxnSpPr>
        <p:spPr bwMode="auto">
          <a:xfrm rot="10800000" flipH="1" flipV="1">
            <a:off x="1413971" y="1477688"/>
            <a:ext cx="138504" cy="1935320"/>
          </a:xfrm>
          <a:prstGeom prst="bentConnector3">
            <a:avLst>
              <a:gd name="adj1" fmla="val -165049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552475" y="4747822"/>
            <a:ext cx="5482309" cy="461665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dirty="0" smtClean="0"/>
              <a:t>Propone </a:t>
            </a:r>
            <a:r>
              <a:rPr lang="es-ES" sz="2400" dirty="0"/>
              <a:t>una </a:t>
            </a:r>
            <a:r>
              <a:rPr lang="es-ES" sz="2400" b="1" dirty="0"/>
              <a:t>oferta formativa flexible</a:t>
            </a:r>
          </a:p>
        </p:txBody>
      </p:sp>
      <p:cxnSp>
        <p:nvCxnSpPr>
          <p:cNvPr id="12" name="Conector angular 11"/>
          <p:cNvCxnSpPr>
            <a:stCxn id="4" idx="1"/>
            <a:endCxn id="11" idx="1"/>
          </p:cNvCxnSpPr>
          <p:nvPr/>
        </p:nvCxnSpPr>
        <p:spPr bwMode="auto">
          <a:xfrm rot="10800000" flipH="1" flipV="1">
            <a:off x="1413971" y="1477687"/>
            <a:ext cx="138504" cy="3500967"/>
          </a:xfrm>
          <a:prstGeom prst="bentConnector3">
            <a:avLst>
              <a:gd name="adj1" fmla="val -165049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546379" y="5351326"/>
            <a:ext cx="10224997" cy="461665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 smtClean="0"/>
              <a:t>Coordinación </a:t>
            </a:r>
            <a:r>
              <a:rPr lang="es-ES" sz="2400" b="1" dirty="0"/>
              <a:t>los recursos </a:t>
            </a:r>
            <a:r>
              <a:rPr lang="es-ES" sz="2400" dirty="0"/>
              <a:t>públicos y privados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564667" y="5918254"/>
            <a:ext cx="10224997" cy="830997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 smtClean="0"/>
              <a:t>Mejora de </a:t>
            </a:r>
            <a:r>
              <a:rPr lang="es-ES" sz="2400" b="1" dirty="0"/>
              <a:t>la cualificación </a:t>
            </a:r>
            <a:r>
              <a:rPr lang="es-ES" sz="2400" dirty="0"/>
              <a:t>del capital humano </a:t>
            </a:r>
            <a:r>
              <a:rPr lang="es-ES" sz="2400" dirty="0" smtClean="0"/>
              <a:t>actual </a:t>
            </a:r>
            <a:r>
              <a:rPr lang="es-ES" sz="2400" dirty="0"/>
              <a:t>y de los futuros profesionales</a:t>
            </a:r>
          </a:p>
        </p:txBody>
      </p:sp>
      <p:cxnSp>
        <p:nvCxnSpPr>
          <p:cNvPr id="15" name="Conector angular 14"/>
          <p:cNvCxnSpPr>
            <a:stCxn id="4" idx="1"/>
            <a:endCxn id="13" idx="1"/>
          </p:cNvCxnSpPr>
          <p:nvPr/>
        </p:nvCxnSpPr>
        <p:spPr bwMode="auto">
          <a:xfrm rot="10800000" flipH="1" flipV="1">
            <a:off x="1413971" y="1477687"/>
            <a:ext cx="132408" cy="4104471"/>
          </a:xfrm>
          <a:prstGeom prst="bentConnector3">
            <a:avLst>
              <a:gd name="adj1" fmla="val -172648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6" name="Conector angular 15"/>
          <p:cNvCxnSpPr>
            <a:stCxn id="4" idx="1"/>
            <a:endCxn id="14" idx="1"/>
          </p:cNvCxnSpPr>
          <p:nvPr/>
        </p:nvCxnSpPr>
        <p:spPr bwMode="auto">
          <a:xfrm rot="10800000" flipH="1" flipV="1">
            <a:off x="1413971" y="1477687"/>
            <a:ext cx="150696" cy="4856065"/>
          </a:xfrm>
          <a:prstGeom prst="bentConnector3">
            <a:avLst>
              <a:gd name="adj1" fmla="val -151696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63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OBJETIVOS PERSIGUE?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413971" y="992855"/>
            <a:ext cx="2266364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C000"/>
            </a:solidFill>
            <a:prstDash val="solid"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latin typeface="Calibri"/>
                <a:ea typeface="ＭＳ Ｐゴシック" pitchFamily="1" charset="-128"/>
              </a:defRPr>
            </a:lvl1pPr>
          </a:lstStyle>
          <a:p>
            <a:r>
              <a:rPr lang="es-ES" sz="2400" b="1" dirty="0" smtClean="0"/>
              <a:t>OBJETIVOS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552474" y="3160808"/>
            <a:ext cx="10176230" cy="707886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000" dirty="0">
                <a:solidFill>
                  <a:srgbClr val="707276"/>
                </a:solidFill>
                <a:ea typeface="ＭＳ Ｐゴシック" pitchFamily="1" charset="-128"/>
              </a:rPr>
              <a:t>“Asegurar una formación permanente de calidad, tanto para los jóvenes que se incorporan al sector como para los profesionales en activo”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552475" y="1588957"/>
            <a:ext cx="10164037" cy="707886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dirty="0" smtClean="0"/>
              <a:t>Adaptación continua de </a:t>
            </a:r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oferta formativa a las necesidades actuales y futuras del sector primario y su industria de transformación</a:t>
            </a:r>
            <a:endParaRPr lang="es-ES" dirty="0" smtClean="0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1552475" y="2359215"/>
            <a:ext cx="10188421" cy="707886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000" dirty="0" smtClean="0">
                <a:solidFill>
                  <a:srgbClr val="707276"/>
                </a:solidFill>
                <a:ea typeface="ＭＳ Ｐゴシック" pitchFamily="1" charset="-128"/>
              </a:rPr>
              <a:t>Proponer </a:t>
            </a:r>
            <a:r>
              <a:rPr lang="es-ES" sz="2000" dirty="0">
                <a:solidFill>
                  <a:srgbClr val="707276"/>
                </a:solidFill>
                <a:ea typeface="ＭＳ Ｐゴシック" pitchFamily="1" charset="-128"/>
              </a:rPr>
              <a:t>una oferta formativa adaptada a la especialización productiva de Castilla y León</a:t>
            </a:r>
          </a:p>
        </p:txBody>
      </p:sp>
      <p:cxnSp>
        <p:nvCxnSpPr>
          <p:cNvPr id="18" name="Conector angular 17"/>
          <p:cNvCxnSpPr>
            <a:stCxn id="14" idx="1"/>
            <a:endCxn id="15" idx="1"/>
          </p:cNvCxnSpPr>
          <p:nvPr/>
        </p:nvCxnSpPr>
        <p:spPr bwMode="auto">
          <a:xfrm rot="10800000" flipH="1" flipV="1">
            <a:off x="1413970" y="1223687"/>
            <a:ext cx="138503" cy="2291063"/>
          </a:xfrm>
          <a:prstGeom prst="bentConnector3">
            <a:avLst>
              <a:gd name="adj1" fmla="val -165051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" name="Conector angular 18"/>
          <p:cNvCxnSpPr>
            <a:stCxn id="14" idx="1"/>
            <a:endCxn id="16" idx="1"/>
          </p:cNvCxnSpPr>
          <p:nvPr/>
        </p:nvCxnSpPr>
        <p:spPr bwMode="auto">
          <a:xfrm rot="10800000" flipH="1" flipV="1">
            <a:off x="1413971" y="1223688"/>
            <a:ext cx="138504" cy="719212"/>
          </a:xfrm>
          <a:prstGeom prst="bentConnector3">
            <a:avLst>
              <a:gd name="adj1" fmla="val -165049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0" name="Conector angular 19"/>
          <p:cNvCxnSpPr>
            <a:stCxn id="14" idx="1"/>
            <a:endCxn id="17" idx="1"/>
          </p:cNvCxnSpPr>
          <p:nvPr/>
        </p:nvCxnSpPr>
        <p:spPr bwMode="auto">
          <a:xfrm rot="10800000" flipH="1" flipV="1">
            <a:off x="1413971" y="1223688"/>
            <a:ext cx="138504" cy="1489470"/>
          </a:xfrm>
          <a:prstGeom prst="bentConnector3">
            <a:avLst>
              <a:gd name="adj1" fmla="val -165049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552475" y="3949246"/>
            <a:ext cx="3970501" cy="400110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dirty="0" smtClean="0"/>
              <a:t>Posibilitar </a:t>
            </a:r>
            <a:r>
              <a:rPr lang="es-ES" dirty="0"/>
              <a:t>el relevo generacional </a:t>
            </a:r>
            <a:endParaRPr lang="es-ES" b="1" dirty="0"/>
          </a:p>
        </p:txBody>
      </p:sp>
      <p:cxnSp>
        <p:nvCxnSpPr>
          <p:cNvPr id="22" name="Conector angular 21"/>
          <p:cNvCxnSpPr>
            <a:stCxn id="14" idx="1"/>
            <a:endCxn id="21" idx="1"/>
          </p:cNvCxnSpPr>
          <p:nvPr/>
        </p:nvCxnSpPr>
        <p:spPr bwMode="auto">
          <a:xfrm rot="10800000" flipH="1" flipV="1">
            <a:off x="1413971" y="1223687"/>
            <a:ext cx="138504" cy="2925613"/>
          </a:xfrm>
          <a:prstGeom prst="bentConnector3">
            <a:avLst>
              <a:gd name="adj1" fmla="val -165049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1546379" y="4462326"/>
            <a:ext cx="10224997" cy="707886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dirty="0" smtClean="0"/>
              <a:t>Coordinar </a:t>
            </a:r>
            <a:r>
              <a:rPr lang="es-ES" dirty="0"/>
              <a:t>la oferta formativa formal y no formal, pública o privada, buscando su complementariedad evitando ineficiencias.</a:t>
            </a:r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1564667" y="5276142"/>
            <a:ext cx="10224997" cy="400110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dirty="0" smtClean="0"/>
              <a:t>Ser proactivos: Impulsar formación antes </a:t>
            </a:r>
            <a:r>
              <a:rPr lang="es-ES" dirty="0"/>
              <a:t>de </a:t>
            </a:r>
            <a:r>
              <a:rPr lang="es-ES" dirty="0" smtClean="0"/>
              <a:t>ser necesidad</a:t>
            </a:r>
            <a:endParaRPr lang="es-ES" dirty="0"/>
          </a:p>
        </p:txBody>
      </p:sp>
      <p:cxnSp>
        <p:nvCxnSpPr>
          <p:cNvPr id="39" name="Conector angular 38"/>
          <p:cNvCxnSpPr>
            <a:stCxn id="14" idx="1"/>
            <a:endCxn id="36" idx="1"/>
          </p:cNvCxnSpPr>
          <p:nvPr/>
        </p:nvCxnSpPr>
        <p:spPr bwMode="auto">
          <a:xfrm rot="10800000" flipH="1" flipV="1">
            <a:off x="1413971" y="1223687"/>
            <a:ext cx="132408" cy="3592581"/>
          </a:xfrm>
          <a:prstGeom prst="bentConnector3">
            <a:avLst>
              <a:gd name="adj1" fmla="val -172648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2" name="Conector angular 41"/>
          <p:cNvCxnSpPr>
            <a:stCxn id="14" idx="1"/>
            <a:endCxn id="38" idx="1"/>
          </p:cNvCxnSpPr>
          <p:nvPr/>
        </p:nvCxnSpPr>
        <p:spPr bwMode="auto">
          <a:xfrm rot="10800000" flipH="1" flipV="1">
            <a:off x="1413971" y="1223687"/>
            <a:ext cx="150696" cy="4252509"/>
          </a:xfrm>
          <a:prstGeom prst="bentConnector3">
            <a:avLst>
              <a:gd name="adj1" fmla="val -151696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1570763" y="5832455"/>
            <a:ext cx="10224997" cy="707886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_tradnl" dirty="0"/>
              <a:t>Impulsar y promover </a:t>
            </a:r>
            <a:r>
              <a:rPr lang="es-ES_tradnl" dirty="0" smtClean="0"/>
              <a:t>procesos formativos, </a:t>
            </a:r>
            <a:r>
              <a:rPr lang="es-ES_tradnl" dirty="0"/>
              <a:t>incentivando la colaboración efectiva entre </a:t>
            </a:r>
            <a:r>
              <a:rPr lang="es-ES_tradnl" dirty="0" smtClean="0"/>
              <a:t>empresas </a:t>
            </a:r>
            <a:r>
              <a:rPr lang="es-ES_tradnl" dirty="0"/>
              <a:t>del sector y </a:t>
            </a:r>
            <a:r>
              <a:rPr lang="es-ES_tradnl" dirty="0" smtClean="0"/>
              <a:t>entidades </a:t>
            </a:r>
            <a:r>
              <a:rPr lang="es-ES_tradnl" dirty="0"/>
              <a:t>de formación</a:t>
            </a:r>
            <a:endParaRPr lang="es-ES" dirty="0"/>
          </a:p>
        </p:txBody>
      </p:sp>
      <p:cxnSp>
        <p:nvCxnSpPr>
          <p:cNvPr id="50" name="Conector angular 49"/>
          <p:cNvCxnSpPr>
            <a:stCxn id="14" idx="1"/>
            <a:endCxn id="49" idx="1"/>
          </p:cNvCxnSpPr>
          <p:nvPr/>
        </p:nvCxnSpPr>
        <p:spPr bwMode="auto">
          <a:xfrm rot="10800000" flipH="1" flipV="1">
            <a:off x="1413971" y="1223688"/>
            <a:ext cx="156792" cy="4962710"/>
          </a:xfrm>
          <a:prstGeom prst="bentConnector3">
            <a:avLst>
              <a:gd name="adj1" fmla="val -145798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394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218238" y="304800"/>
            <a:ext cx="4668837" cy="643737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1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7379" y="5065776"/>
            <a:ext cx="43449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23 CuadroTexto"/>
          <p:cNvSpPr txBox="1"/>
          <p:nvPr/>
        </p:nvSpPr>
        <p:spPr>
          <a:xfrm rot="16200000">
            <a:off x="8805735" y="3520949"/>
            <a:ext cx="5688268" cy="79216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MAPA DE FORMACIÓN</a:t>
            </a:r>
            <a:endParaRPr lang="es-E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6" name="Flecha a la derecha con bandas 35"/>
          <p:cNvSpPr/>
          <p:nvPr/>
        </p:nvSpPr>
        <p:spPr>
          <a:xfrm>
            <a:off x="10442575" y="4466717"/>
            <a:ext cx="828675" cy="971550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35" name="Flecha a la derecha con bandas 34"/>
          <p:cNvSpPr/>
          <p:nvPr/>
        </p:nvSpPr>
        <p:spPr>
          <a:xfrm>
            <a:off x="10460038" y="2620391"/>
            <a:ext cx="830262" cy="971550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14" name="10 Arco de bloque"/>
          <p:cNvSpPr>
            <a:spLocks noChangeAspect="1"/>
          </p:cNvSpPr>
          <p:nvPr/>
        </p:nvSpPr>
        <p:spPr>
          <a:xfrm rot="7555342">
            <a:off x="340106" y="881063"/>
            <a:ext cx="5559425" cy="5540375"/>
          </a:xfrm>
          <a:prstGeom prst="blockArc">
            <a:avLst>
              <a:gd name="adj1" fmla="val 7549447"/>
              <a:gd name="adj2" fmla="val 20990227"/>
              <a:gd name="adj3" fmla="val 9883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1752" name="Imagen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4531" y="1925638"/>
            <a:ext cx="3382963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23 CuadroTexto"/>
          <p:cNvSpPr txBox="1"/>
          <p:nvPr/>
        </p:nvSpPr>
        <p:spPr>
          <a:xfrm>
            <a:off x="2048256" y="3052763"/>
            <a:ext cx="2024063" cy="120032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NUESTRO ANÁLISIS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1749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30504"/>
            <a:ext cx="4344987" cy="2084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n 2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6461760" y="718312"/>
            <a:ext cx="4371124" cy="209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" name="113 Rectángulo"/>
          <p:cNvSpPr/>
          <p:nvPr/>
        </p:nvSpPr>
        <p:spPr>
          <a:xfrm>
            <a:off x="6475413" y="1265301"/>
            <a:ext cx="4237037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ANÁLISIS DE LA OFERTA CAPACIDADES Y NECESIDADES</a:t>
            </a:r>
            <a:endParaRPr lang="es-ES" sz="2000" dirty="0">
              <a:latin typeface="+mn-lt"/>
            </a:endParaRPr>
          </a:p>
        </p:txBody>
      </p:sp>
      <p:sp>
        <p:nvSpPr>
          <p:cNvPr id="115" name="Elipse 114"/>
          <p:cNvSpPr>
            <a:spLocks noChangeAspect="1"/>
          </p:cNvSpPr>
          <p:nvPr/>
        </p:nvSpPr>
        <p:spPr>
          <a:xfrm>
            <a:off x="9077325" y="506476"/>
            <a:ext cx="508000" cy="508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1</a:t>
            </a:r>
          </a:p>
        </p:txBody>
      </p:sp>
      <p:pic>
        <p:nvPicPr>
          <p:cNvPr id="20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9091" y="3218688"/>
            <a:ext cx="43449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113 Rectángulo"/>
          <p:cNvSpPr/>
          <p:nvPr/>
        </p:nvSpPr>
        <p:spPr>
          <a:xfrm>
            <a:off x="6333744" y="5647881"/>
            <a:ext cx="4200144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 NUEVO MODELO</a:t>
            </a:r>
            <a:endParaRPr lang="es-ES" sz="2000" dirty="0">
              <a:latin typeface="+mn-lt"/>
            </a:endParaRPr>
          </a:p>
        </p:txBody>
      </p:sp>
      <p:sp>
        <p:nvSpPr>
          <p:cNvPr id="23" name="Elipse 22"/>
          <p:cNvSpPr>
            <a:spLocks noChangeAspect="1"/>
          </p:cNvSpPr>
          <p:nvPr/>
        </p:nvSpPr>
        <p:spPr>
          <a:xfrm>
            <a:off x="8966454" y="4889373"/>
            <a:ext cx="504825" cy="50323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86" name="113 Rectángulo"/>
          <p:cNvSpPr/>
          <p:nvPr/>
        </p:nvSpPr>
        <p:spPr>
          <a:xfrm>
            <a:off x="6498336" y="3773361"/>
            <a:ext cx="4084320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LINEAS DE ACTUACIÓN</a:t>
            </a:r>
            <a:endParaRPr lang="es-ES" sz="2000" dirty="0">
              <a:latin typeface="+mn-lt"/>
            </a:endParaRPr>
          </a:p>
        </p:txBody>
      </p:sp>
      <p:sp>
        <p:nvSpPr>
          <p:cNvPr id="116" name="Elipse 115"/>
          <p:cNvSpPr>
            <a:spLocks noChangeAspect="1"/>
          </p:cNvSpPr>
          <p:nvPr/>
        </p:nvSpPr>
        <p:spPr>
          <a:xfrm>
            <a:off x="8996934" y="2910205"/>
            <a:ext cx="504825" cy="50323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3874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10 Arco de bloque"/>
          <p:cNvSpPr>
            <a:spLocks noChangeAspect="1"/>
          </p:cNvSpPr>
          <p:nvPr/>
        </p:nvSpPr>
        <p:spPr>
          <a:xfrm rot="5400000">
            <a:off x="4776131" y="710376"/>
            <a:ext cx="5559425" cy="5540375"/>
          </a:xfrm>
          <a:prstGeom prst="blockArc">
            <a:avLst>
              <a:gd name="adj1" fmla="val 7549447"/>
              <a:gd name="adj2" fmla="val 20990227"/>
              <a:gd name="adj3" fmla="val 988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1752" name="Imagen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90556" y="1754951"/>
            <a:ext cx="3382963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13 Rectángulo"/>
          <p:cNvSpPr/>
          <p:nvPr/>
        </p:nvSpPr>
        <p:spPr>
          <a:xfrm>
            <a:off x="1819656" y="2130489"/>
            <a:ext cx="6742176" cy="280076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ANÁLISIS DE LA OFERTA Y CAPACIDADES FORMATIVAS</a:t>
            </a:r>
            <a:endParaRPr lang="es-ES" sz="4400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49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vert="horz" lIns="91440" tIns="45720" rIns="91440" bIns="45720" rtlCol="0" anchor="ctr">
            <a:noAutofit/>
          </a:bodyPr>
          <a:lstStyle/>
          <a:p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TIPOS DE FORMACIÓN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865120" y="877824"/>
            <a:ext cx="8083296" cy="2718816"/>
            <a:chOff x="743712" y="2072640"/>
            <a:chExt cx="8083296" cy="271881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41248" y="2962656"/>
              <a:ext cx="5340096" cy="163372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Rectángulo redondeado 2"/>
            <p:cNvSpPr/>
            <p:nvPr/>
          </p:nvSpPr>
          <p:spPr>
            <a:xfrm>
              <a:off x="1000189" y="3120517"/>
              <a:ext cx="2427287" cy="1268413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latin typeface="Calibri" panose="020F0502020204030204" pitchFamily="34" charset="0"/>
              </a:endParaRPr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1121663" y="3218942"/>
              <a:ext cx="219456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defRPr>
              </a:lvl1pPr>
            </a:lstStyle>
            <a:p>
              <a:r>
                <a:rPr lang="es-ES" dirty="0" smtClean="0"/>
                <a:t>Sistema Educativo</a:t>
              </a:r>
              <a:endParaRPr lang="es-ES" dirty="0"/>
            </a:p>
          </p:txBody>
        </p:sp>
        <p:sp>
          <p:nvSpPr>
            <p:cNvPr id="7" name="Rectángulo redondeado 6"/>
            <p:cNvSpPr/>
            <p:nvPr/>
          </p:nvSpPr>
          <p:spPr>
            <a:xfrm>
              <a:off x="3699828" y="3090355"/>
              <a:ext cx="2262187" cy="126841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/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s-ES" sz="24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4046287" y="3188208"/>
              <a:ext cx="162299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defRPr>
              </a:lvl1pPr>
            </a:lstStyle>
            <a:p>
              <a:r>
                <a:rPr lang="es-ES" dirty="0"/>
                <a:t>Para el Empleo</a:t>
              </a:r>
            </a:p>
          </p:txBody>
        </p:sp>
        <p:sp>
          <p:nvSpPr>
            <p:cNvPr id="11" name="Rectángulo redondeado 10"/>
            <p:cNvSpPr/>
            <p:nvPr/>
          </p:nvSpPr>
          <p:spPr>
            <a:xfrm>
              <a:off x="6283643" y="2235898"/>
              <a:ext cx="2373312" cy="2323909"/>
            </a:xfrm>
            <a:prstGeom prst="roundRect">
              <a:avLst/>
            </a:prstGeom>
            <a:solidFill>
              <a:srgbClr val="387BA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latin typeface="Calibri" panose="020F0502020204030204" pitchFamily="34" charset="0"/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303263" y="2762187"/>
              <a:ext cx="237744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Formación Universitaria</a:t>
              </a:r>
              <a:endPara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24" name="Rectángulo redondeado 23"/>
            <p:cNvSpPr/>
            <p:nvPr/>
          </p:nvSpPr>
          <p:spPr>
            <a:xfrm>
              <a:off x="896112" y="2279905"/>
              <a:ext cx="5212080" cy="602868"/>
            </a:xfrm>
            <a:prstGeom prst="roundRect">
              <a:avLst/>
            </a:prstGeom>
            <a:solidFill>
              <a:srgbClr val="387BA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latin typeface="Calibri" panose="020F0502020204030204" pitchFamily="34" charset="0"/>
              </a:endParaRP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1340889" y="2274634"/>
              <a:ext cx="420647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Formación Profesional</a:t>
              </a:r>
              <a:endPara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endParaRPr>
            </a:p>
          </p:txBody>
        </p:sp>
        <p:sp>
          <p:nvSpPr>
            <p:cNvPr id="29" name="Rectángulo redondeado 28"/>
            <p:cNvSpPr/>
            <p:nvPr/>
          </p:nvSpPr>
          <p:spPr>
            <a:xfrm>
              <a:off x="743712" y="2072640"/>
              <a:ext cx="8083296" cy="2718816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2907792" y="4053840"/>
            <a:ext cx="8083296" cy="2718816"/>
            <a:chOff x="743712" y="2072640"/>
            <a:chExt cx="8083296" cy="2718816"/>
          </a:xfrm>
        </p:grpSpPr>
        <p:sp>
          <p:nvSpPr>
            <p:cNvPr id="38" name="Rectángulo redondeado 37"/>
            <p:cNvSpPr/>
            <p:nvPr/>
          </p:nvSpPr>
          <p:spPr>
            <a:xfrm>
              <a:off x="1481328" y="2261616"/>
              <a:ext cx="6534912" cy="233476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Rectángulo redondeado 38"/>
            <p:cNvSpPr/>
            <p:nvPr/>
          </p:nvSpPr>
          <p:spPr>
            <a:xfrm>
              <a:off x="1963357" y="2596261"/>
              <a:ext cx="2427287" cy="1664843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latin typeface="Calibri" panose="020F0502020204030204" pitchFamily="34" charset="0"/>
              </a:endParaRPr>
            </a:p>
          </p:txBody>
        </p:sp>
        <p:sp>
          <p:nvSpPr>
            <p:cNvPr id="40" name="CuadroTexto 39"/>
            <p:cNvSpPr txBox="1"/>
            <p:nvPr/>
          </p:nvSpPr>
          <p:spPr>
            <a:xfrm>
              <a:off x="1999487" y="2840990"/>
              <a:ext cx="239572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defRPr>
              </a:lvl1pPr>
            </a:lstStyle>
            <a:p>
              <a:r>
                <a:rPr lang="es-ES" dirty="0" smtClean="0"/>
                <a:t>FORMACIÓN REGULADA</a:t>
              </a:r>
              <a:endParaRPr lang="es-ES" dirty="0"/>
            </a:p>
          </p:txBody>
        </p:sp>
        <p:sp>
          <p:nvSpPr>
            <p:cNvPr id="41" name="Rectángulo redondeado 40"/>
            <p:cNvSpPr/>
            <p:nvPr/>
          </p:nvSpPr>
          <p:spPr>
            <a:xfrm>
              <a:off x="4480560" y="2541714"/>
              <a:ext cx="2999232" cy="173158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/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s-ES" sz="24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2" name="CuadroTexto 41"/>
            <p:cNvSpPr txBox="1"/>
            <p:nvPr/>
          </p:nvSpPr>
          <p:spPr>
            <a:xfrm>
              <a:off x="4639056" y="2700528"/>
              <a:ext cx="264566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defRPr>
              </a:lvl1pPr>
            </a:lstStyle>
            <a:p>
              <a:r>
                <a:rPr lang="es-ES" dirty="0" smtClean="0"/>
                <a:t>OTRA FORMACIÓN</a:t>
              </a:r>
              <a:endParaRPr lang="es-ES" dirty="0"/>
            </a:p>
          </p:txBody>
        </p:sp>
        <p:sp>
          <p:nvSpPr>
            <p:cNvPr id="47" name="Rectángulo redondeado 46"/>
            <p:cNvSpPr/>
            <p:nvPr/>
          </p:nvSpPr>
          <p:spPr>
            <a:xfrm>
              <a:off x="743712" y="2072640"/>
              <a:ext cx="8083296" cy="2718816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8" name="CuadroTexto 47"/>
          <p:cNvSpPr txBox="1"/>
          <p:nvPr/>
        </p:nvSpPr>
        <p:spPr>
          <a:xfrm>
            <a:off x="481353" y="1975930"/>
            <a:ext cx="24203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FORMACIÓN FORMAL</a:t>
            </a:r>
            <a:endParaRPr lang="es-ES"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463065" y="4773994"/>
            <a:ext cx="24203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FORMACIÓN NO FORMAL</a:t>
            </a:r>
            <a:endParaRPr lang="es-ES"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7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ANÁLISIS DE LA OFERTA:</a:t>
            </a:r>
            <a:br>
              <a:rPr lang="es-ES" dirty="0" smtClean="0"/>
            </a:br>
            <a:r>
              <a:rPr lang="es-ES" dirty="0" smtClean="0"/>
              <a:t>FORMACIÓN FORMAL</a:t>
            </a:r>
            <a:endParaRPr lang="es-ES" dirty="0"/>
          </a:p>
        </p:txBody>
      </p:sp>
      <p:sp>
        <p:nvSpPr>
          <p:cNvPr id="10" name="Rectángulo redondeado 9"/>
          <p:cNvSpPr/>
          <p:nvPr/>
        </p:nvSpPr>
        <p:spPr>
          <a:xfrm>
            <a:off x="707136" y="2218944"/>
            <a:ext cx="3816096" cy="149961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CICLOS EN LA FAMILIA AGRARIA: 17 FP GRADO MEDIO Y 10 FP GRADO SUPERIOR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707136" y="4315968"/>
            <a:ext cx="3852672" cy="1524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CICLOS EN INDUSTRIA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AGROALIMENTARIA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 FP BÁSICA, 9 FP GRADO MEDIO Y 6 FP GRADO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4664456" y="1475232"/>
            <a:ext cx="0" cy="541324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877824" y="2060448"/>
            <a:ext cx="10643616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33984" y="902208"/>
            <a:ext cx="4059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 PROFESIONAL SISTEMA EDUCATIVO</a:t>
            </a:r>
            <a:endParaRPr lang="es-ES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779264" y="908304"/>
            <a:ext cx="3584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>
                <a:solidFill>
                  <a:schemeClr val="accent2"/>
                </a:solidFill>
              </a:rPr>
              <a:t>FORMACIÓN PROFESIONAL PARA EL EMPLEO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4864608" y="2231136"/>
            <a:ext cx="3377184" cy="14752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CERTIFICADOS DE PROFESIONALIDAD EN LA FAMILIA AGRARIA.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4888992" y="4352544"/>
            <a:ext cx="3364992" cy="154838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CERTIFICADOS DE PROFESIONALIDAD 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INDUSTRIA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AGROALIMENTARIA</a:t>
            </a:r>
          </a:p>
        </p:txBody>
      </p:sp>
      <p:cxnSp>
        <p:nvCxnSpPr>
          <p:cNvPr id="16" name="Conector recto 15"/>
          <p:cNvCxnSpPr/>
          <p:nvPr/>
        </p:nvCxnSpPr>
        <p:spPr>
          <a:xfrm>
            <a:off x="8357616" y="1274064"/>
            <a:ext cx="0" cy="558393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8522208" y="1085088"/>
            <a:ext cx="3145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>
                <a:solidFill>
                  <a:schemeClr val="accent2"/>
                </a:solidFill>
              </a:rPr>
              <a:t>FORMACIÓN UNIVERSITARIA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8510016" y="2249424"/>
            <a:ext cx="3553968" cy="144475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CURSOS DE GRADO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8522208" y="4334256"/>
            <a:ext cx="3547872" cy="1603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200" b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s-ES" b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CURSOS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MÁSTER</a:t>
            </a:r>
          </a:p>
        </p:txBody>
      </p:sp>
    </p:spTree>
    <p:extLst>
      <p:ext uri="{BB962C8B-B14F-4D97-AF65-F5344CB8AC3E}">
        <p14:creationId xmlns:p14="http://schemas.microsoft.com/office/powerpoint/2010/main" val="419128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938309" y="0"/>
            <a:ext cx="8559259" cy="6864691"/>
            <a:chOff x="1255301" y="0"/>
            <a:chExt cx="8559259" cy="6864691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 rotWithShape="1">
            <a:blip r:embed="rId3"/>
            <a:srcRect r="21829"/>
            <a:stretch/>
          </p:blipFill>
          <p:spPr>
            <a:xfrm>
              <a:off x="1255301" y="0"/>
              <a:ext cx="8559259" cy="6864691"/>
            </a:xfrm>
            <a:prstGeom prst="rect">
              <a:avLst/>
            </a:prstGeom>
          </p:spPr>
        </p:pic>
        <p:sp>
          <p:nvSpPr>
            <p:cNvPr id="10" name="Rectángulo 9"/>
            <p:cNvSpPr/>
            <p:nvPr/>
          </p:nvSpPr>
          <p:spPr>
            <a:xfrm>
              <a:off x="9448800" y="0"/>
              <a:ext cx="365760" cy="694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" name="Rectángulo 4"/>
          <p:cNvSpPr/>
          <p:nvPr/>
        </p:nvSpPr>
        <p:spPr>
          <a:xfrm>
            <a:off x="5972048" y="4933581"/>
            <a:ext cx="352348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Cerca de </a:t>
            </a:r>
            <a:r>
              <a:rPr lang="es-ES" sz="40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100</a:t>
            </a:r>
            <a:endParaRPr lang="es-ES" sz="4000" b="1" dirty="0">
              <a:ln/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PROVEEDORES DE FORMACIÓN IDENTIFICADOS</a:t>
            </a:r>
            <a:endParaRPr lang="es-ES" sz="2400" b="1" dirty="0">
              <a:ln w="1016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238866" y="336053"/>
            <a:ext cx="7547020" cy="514823"/>
          </a:xfrm>
        </p:spPr>
        <p:txBody>
          <a:bodyPr/>
          <a:lstStyle/>
          <a:p>
            <a:r>
              <a:rPr lang="es-ES" dirty="0" smtClean="0"/>
              <a:t>Análisis de proveedores</a:t>
            </a:r>
            <a:br>
              <a:rPr lang="es-ES" dirty="0" smtClean="0"/>
            </a:br>
            <a:r>
              <a:rPr lang="es-ES" dirty="0" smtClean="0"/>
              <a:t>DE Formación formal: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CAPACIDADES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806" y="1207051"/>
            <a:ext cx="2639506" cy="182875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150096" y="4955298"/>
            <a:ext cx="304190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Más del </a:t>
            </a:r>
            <a:r>
              <a:rPr lang="es-ES" sz="40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60%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DE TITULARIDAD PÚBLICA.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6325616" y="4876800"/>
            <a:ext cx="2767584" cy="1895856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redondeado 12"/>
          <p:cNvSpPr/>
          <p:nvPr/>
        </p:nvSpPr>
        <p:spPr>
          <a:xfrm>
            <a:off x="9308592" y="4846320"/>
            <a:ext cx="2767584" cy="1895856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ANÁLISIS DE LA OFERTA:</a:t>
            </a:r>
            <a:br>
              <a:rPr lang="es-ES" dirty="0" smtClean="0"/>
            </a:br>
            <a:r>
              <a:rPr lang="es-ES" dirty="0" smtClean="0"/>
              <a:t>FORMACIÓN no FORMAL</a:t>
            </a:r>
            <a:endParaRPr lang="es-ES" dirty="0"/>
          </a:p>
        </p:txBody>
      </p:sp>
      <p:sp>
        <p:nvSpPr>
          <p:cNvPr id="10" name="Rectángulo redondeado 9"/>
          <p:cNvSpPr/>
          <p:nvPr/>
        </p:nvSpPr>
        <p:spPr>
          <a:xfrm>
            <a:off x="487680" y="2743200"/>
            <a:ext cx="5242560" cy="20116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HAN IDENTIFICADO MÁS DE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ACCIONES FORMATIVAS, DISTRIBUIDOS EN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TEMÁTICAS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75488" y="2218944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 NO FORMAL</a:t>
            </a:r>
            <a:endParaRPr lang="es-E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6583680" y="1048512"/>
            <a:ext cx="5510784" cy="5413248"/>
            <a:chOff x="6205728" y="963168"/>
            <a:chExt cx="5510784" cy="5413248"/>
          </a:xfrm>
        </p:grpSpPr>
        <p:sp>
          <p:nvSpPr>
            <p:cNvPr id="3" name="Rectángulo 2"/>
            <p:cNvSpPr/>
            <p:nvPr/>
          </p:nvSpPr>
          <p:spPr>
            <a:xfrm>
              <a:off x="6376416" y="1219932"/>
              <a:ext cx="5340096" cy="5016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SECTOR </a:t>
              </a:r>
              <a:r>
                <a:rPr lang="es-ES" sz="2400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AGRÍCOLA</a:t>
              </a:r>
            </a:p>
            <a:p>
              <a:pPr>
                <a:spcAft>
                  <a:spcPts val="1200"/>
                </a:spcAft>
              </a:pPr>
              <a:endParaRPr lang="es-ES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SECTOR </a:t>
              </a:r>
              <a:r>
                <a:rPr lang="es-ES" sz="2400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GANADERO</a:t>
              </a:r>
              <a:endParaRPr lang="es-ES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s-ES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SECTOR </a:t>
              </a:r>
              <a:r>
                <a:rPr lang="es-ES" sz="2400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FORESTAL/AMBIENTAL</a:t>
              </a:r>
            </a:p>
            <a:p>
              <a:pPr>
                <a:spcAft>
                  <a:spcPts val="1200"/>
                </a:spcAft>
              </a:pPr>
              <a:endParaRPr lang="es-ES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INDUSTRIA </a:t>
              </a:r>
              <a:r>
                <a:rPr lang="es-ES" sz="2400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AGROALIMENTARIA</a:t>
              </a:r>
            </a:p>
            <a:p>
              <a:pPr>
                <a:spcAft>
                  <a:spcPts val="1200"/>
                </a:spcAft>
              </a:pPr>
              <a:endParaRPr lang="es-ES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s-ES" sz="2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FORMACIÓN </a:t>
              </a:r>
              <a:r>
                <a:rPr lang="es-ES" sz="2400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TRANSVERSAL / DESARROLLO </a:t>
              </a:r>
              <a:r>
                <a:rPr lang="es-ES" sz="2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RURAL </a:t>
              </a:r>
            </a:p>
          </p:txBody>
        </p:sp>
        <p:sp>
          <p:nvSpPr>
            <p:cNvPr id="21" name="Rectángulo redondeado 20"/>
            <p:cNvSpPr/>
            <p:nvPr/>
          </p:nvSpPr>
          <p:spPr>
            <a:xfrm>
              <a:off x="6205728" y="963168"/>
              <a:ext cx="5462016" cy="5413248"/>
            </a:xfrm>
            <a:prstGeom prst="roundRect">
              <a:avLst>
                <a:gd name="adj" fmla="val 11150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2" name="Flecha a la derecha con bandas 21"/>
          <p:cNvSpPr/>
          <p:nvPr/>
        </p:nvSpPr>
        <p:spPr>
          <a:xfrm>
            <a:off x="5792438" y="3084576"/>
            <a:ext cx="763588" cy="1194816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35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46" y="0"/>
            <a:ext cx="8645978" cy="685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9107424" y="2610862"/>
            <a:ext cx="329184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MÁS DE </a:t>
            </a:r>
            <a:r>
              <a:rPr lang="es-ES" sz="40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160</a:t>
            </a:r>
            <a:endParaRPr lang="es-ES" sz="4000" b="1" dirty="0">
              <a:ln/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 smtClean="0">
                <a:ln/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PROOVEDORES DE FORMACIÓN NO FORMAL IDENTIFICADOS</a:t>
            </a:r>
            <a:endParaRPr lang="es-ES" sz="2400" b="1" dirty="0">
              <a:ln w="1016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336402" y="421397"/>
            <a:ext cx="7547020" cy="514823"/>
          </a:xfrm>
        </p:spPr>
        <p:txBody>
          <a:bodyPr/>
          <a:lstStyle/>
          <a:p>
            <a:pPr>
              <a:tabLst>
                <a:tab pos="5108575" algn="l"/>
              </a:tabLst>
            </a:pPr>
            <a:r>
              <a:rPr lang="es-ES" dirty="0"/>
              <a:t>Análisis de proveedores</a:t>
            </a:r>
            <a:br>
              <a:rPr lang="es-ES" dirty="0"/>
            </a:br>
            <a:r>
              <a:rPr lang="es-ES" dirty="0"/>
              <a:t>Formación </a:t>
            </a:r>
            <a:r>
              <a:rPr lang="es-ES" dirty="0" smtClean="0"/>
              <a:t>no formal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CAPACIDADES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955" y="4913376"/>
            <a:ext cx="3944624" cy="18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PRINCIPALES NECESIDADES DETECTADAS. FORMACIÓN FORMAL Y NO FORMAL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13970" y="1246855"/>
            <a:ext cx="4267502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C000"/>
            </a:solidFill>
            <a:prstDash val="solid"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latin typeface="Calibri"/>
                <a:ea typeface="ＭＳ Ｐゴシック" pitchFamily="1" charset="-128"/>
              </a:defRPr>
            </a:lvl1pPr>
          </a:lstStyle>
          <a:p>
            <a:r>
              <a:rPr lang="es-ES" sz="2800" b="1" dirty="0" smtClean="0"/>
              <a:t>PRINCIPALES NECESIDADES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52475" y="2038029"/>
            <a:ext cx="10151845" cy="461665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/>
              <a:t>C</a:t>
            </a:r>
            <a:r>
              <a:rPr lang="es-ES" sz="2400" b="1" dirty="0" smtClean="0"/>
              <a:t>ompletar </a:t>
            </a:r>
            <a:r>
              <a:rPr lang="es-ES" sz="2400" b="1" dirty="0"/>
              <a:t>itinerarios formativos </a:t>
            </a:r>
            <a:r>
              <a:rPr lang="es-ES" sz="2400" dirty="0"/>
              <a:t>en los distintos subsectores</a:t>
            </a:r>
            <a:endParaRPr lang="es-ES" sz="2400" dirty="0" smtClean="0"/>
          </a:p>
        </p:txBody>
      </p:sp>
      <p:cxnSp>
        <p:nvCxnSpPr>
          <p:cNvPr id="8" name="Conector angular 7"/>
          <p:cNvCxnSpPr>
            <a:stCxn id="4" idx="1"/>
            <a:endCxn id="33" idx="1"/>
          </p:cNvCxnSpPr>
          <p:nvPr/>
        </p:nvCxnSpPr>
        <p:spPr bwMode="auto">
          <a:xfrm rot="10800000" flipH="1" flipV="1">
            <a:off x="1413969" y="1508464"/>
            <a:ext cx="150697" cy="4015169"/>
          </a:xfrm>
          <a:prstGeom prst="bentConnector3">
            <a:avLst>
              <a:gd name="adj1" fmla="val -151695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Conector angular 8"/>
          <p:cNvCxnSpPr>
            <a:stCxn id="4" idx="1"/>
            <a:endCxn id="6" idx="1"/>
          </p:cNvCxnSpPr>
          <p:nvPr/>
        </p:nvCxnSpPr>
        <p:spPr bwMode="auto">
          <a:xfrm rot="10800000" flipH="1" flipV="1">
            <a:off x="1413969" y="1508464"/>
            <a:ext cx="138505" cy="760397"/>
          </a:xfrm>
          <a:prstGeom prst="bentConnector3">
            <a:avLst>
              <a:gd name="adj1" fmla="val -165048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Conector angular 9"/>
          <p:cNvCxnSpPr>
            <a:stCxn id="4" idx="1"/>
            <a:endCxn id="31" idx="1"/>
          </p:cNvCxnSpPr>
          <p:nvPr/>
        </p:nvCxnSpPr>
        <p:spPr bwMode="auto">
          <a:xfrm rot="10800000" flipH="1" flipV="1">
            <a:off x="1413969" y="1508464"/>
            <a:ext cx="144601" cy="1656263"/>
          </a:xfrm>
          <a:prstGeom prst="bentConnector3">
            <a:avLst>
              <a:gd name="adj1" fmla="val -158090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" name="Conector angular 11"/>
          <p:cNvCxnSpPr>
            <a:stCxn id="4" idx="1"/>
            <a:endCxn id="35" idx="1"/>
          </p:cNvCxnSpPr>
          <p:nvPr/>
        </p:nvCxnSpPr>
        <p:spPr bwMode="auto">
          <a:xfrm rot="10800000" flipH="1" flipV="1">
            <a:off x="1413969" y="1508464"/>
            <a:ext cx="144601" cy="2742367"/>
          </a:xfrm>
          <a:prstGeom prst="bentConnector3">
            <a:avLst>
              <a:gd name="adj1" fmla="val -158090"/>
            </a:avLst>
          </a:prstGeom>
          <a:noFill/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1558571" y="2749229"/>
            <a:ext cx="10170133" cy="830997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/>
              <a:t>C</a:t>
            </a:r>
            <a:r>
              <a:rPr lang="es-ES" sz="2400" b="1" dirty="0" smtClean="0"/>
              <a:t>ompensar </a:t>
            </a:r>
            <a:r>
              <a:rPr lang="es-ES" sz="2400" b="1" dirty="0"/>
              <a:t>los </a:t>
            </a:r>
            <a:r>
              <a:rPr lang="es-ES" sz="2400" b="1" dirty="0" smtClean="0"/>
              <a:t>desajustes </a:t>
            </a:r>
            <a:r>
              <a:rPr lang="es-ES" sz="2400" dirty="0"/>
              <a:t>más notorios entre la especialización productiva de la región y la especialización formativa existente</a:t>
            </a:r>
            <a:endParaRPr lang="es-ES" sz="2400" dirty="0" smtClean="0"/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564667" y="4923469"/>
            <a:ext cx="10164037" cy="1200329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 smtClean="0"/>
              <a:t>Adaptar </a:t>
            </a:r>
            <a:r>
              <a:rPr lang="es-ES" sz="2400" b="1" dirty="0"/>
              <a:t>la formación </a:t>
            </a:r>
            <a:r>
              <a:rPr lang="es-ES" sz="2400" dirty="0"/>
              <a:t>no sólo a las características productivas sino también a las características sociales y demográficas, integrándola en otros Planes y Programas regionales</a:t>
            </a:r>
            <a:endParaRPr lang="es-ES" sz="2400" dirty="0" smtClean="0"/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1558571" y="3835333"/>
            <a:ext cx="10164037" cy="830997"/>
          </a:xfrm>
          <a:prstGeom prst="rect">
            <a:avLst/>
          </a:prstGeom>
          <a:noFill/>
          <a:ln w="3175">
            <a:solidFill>
              <a:srgbClr val="46607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sz="2000">
                <a:solidFill>
                  <a:srgbClr val="707276"/>
                </a:solidFill>
                <a:ea typeface="ＭＳ Ｐゴシック" pitchFamily="1" charset="-128"/>
              </a:defRPr>
            </a:lvl1pPr>
          </a:lstStyle>
          <a:p>
            <a:pPr algn="just">
              <a:defRPr/>
            </a:pPr>
            <a:r>
              <a:rPr lang="es-ES" sz="2400" b="1" dirty="0" smtClean="0"/>
              <a:t>Corregir </a:t>
            </a:r>
            <a:r>
              <a:rPr lang="es-ES" sz="2400" b="1" dirty="0"/>
              <a:t>los desequilibrios territoriales, </a:t>
            </a:r>
            <a:r>
              <a:rPr lang="es-ES" sz="2400" dirty="0"/>
              <a:t>dada la diversidad del conjunto de la oferta en las distintas provincias</a:t>
            </a: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28648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0" y="0"/>
            <a:ext cx="11826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izquierda y derecha 14"/>
          <p:cNvSpPr/>
          <p:nvPr/>
        </p:nvSpPr>
        <p:spPr>
          <a:xfrm>
            <a:off x="2804160" y="1404366"/>
            <a:ext cx="9217152" cy="403225"/>
          </a:xfrm>
          <a:prstGeom prst="left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Flecha izquierda y derecha 16"/>
          <p:cNvSpPr/>
          <p:nvPr/>
        </p:nvSpPr>
        <p:spPr>
          <a:xfrm rot="16200000">
            <a:off x="-1128901" y="4096068"/>
            <a:ext cx="3572259" cy="403225"/>
          </a:xfrm>
          <a:prstGeom prst="left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23 CuadroTexto"/>
          <p:cNvSpPr txBox="1"/>
          <p:nvPr/>
        </p:nvSpPr>
        <p:spPr>
          <a:xfrm>
            <a:off x="5800725" y="934403"/>
            <a:ext cx="2978150" cy="58578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NECESIDADES</a:t>
            </a:r>
            <a:endParaRPr lang="es-ES" sz="3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9" name="23 CuadroTexto"/>
          <p:cNvSpPr txBox="1"/>
          <p:nvPr/>
        </p:nvSpPr>
        <p:spPr>
          <a:xfrm rot="16200000">
            <a:off x="-1196181" y="4207797"/>
            <a:ext cx="2978150" cy="58578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OFERTA</a:t>
            </a:r>
            <a:endParaRPr lang="es-ES" sz="3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545738"/>
              </p:ext>
            </p:extLst>
          </p:nvPr>
        </p:nvGraphicFramePr>
        <p:xfrm>
          <a:off x="963167" y="1905338"/>
          <a:ext cx="10850881" cy="4031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871"/>
                <a:gridCol w="592538"/>
                <a:gridCol w="1128084"/>
                <a:gridCol w="1224972"/>
                <a:gridCol w="1267968"/>
                <a:gridCol w="1438656"/>
                <a:gridCol w="1877568"/>
                <a:gridCol w="1792224"/>
              </a:tblGrid>
              <a:tr h="77778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SECTOR AGRÍCOLA</a:t>
                      </a:r>
                      <a:endParaRPr lang="es-E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SECTOR GANADERO</a:t>
                      </a:r>
                      <a:endParaRPr lang="es-E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FORESTAL / AMBIENTAL</a:t>
                      </a:r>
                      <a:endParaRPr lang="es-E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JARDINERÍA/</a:t>
                      </a:r>
                    </a:p>
                    <a:p>
                      <a:pPr algn="ctr"/>
                      <a:r>
                        <a:rPr lang="es-ES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FLORISTERÍA</a:t>
                      </a:r>
                      <a:endParaRPr lang="es-ES" sz="1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INDUSTRIA AGROALIMENTARIA</a:t>
                      </a:r>
                      <a:endParaRPr lang="es-E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FORMACIÓN</a:t>
                      </a:r>
                      <a:r>
                        <a:rPr lang="es-ES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 TRANSVERSAL/DESARROLLO RURAL</a:t>
                      </a:r>
                      <a:endParaRPr lang="es-E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FORMACIÓN PROF.</a:t>
                      </a:r>
                      <a:r>
                        <a:rPr lang="es-ES" sz="16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STMA</a:t>
                      </a:r>
                      <a:r>
                        <a:rPr lang="es-E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EDUCATIVO</a:t>
                      </a:r>
                      <a:endParaRPr lang="es-E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E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ÁMBITO TERRITORIAL</a:t>
                      </a:r>
                      <a:endParaRPr lang="es-E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DEEDD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FORMACIÓN PROF.</a:t>
                      </a:r>
                      <a:r>
                        <a:rPr lang="es-ES" sz="16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PARA EL EMPLEO</a:t>
                      </a:r>
                      <a:endParaRPr lang="es-E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FORMACIÓN UNIVERSITARIA</a:t>
                      </a:r>
                      <a:endParaRPr lang="es-E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DEEDD0"/>
                    </a:solidFill>
                  </a:tcPr>
                </a:tc>
              </a:tr>
              <a:tr h="739784">
                <a:tc>
                  <a:txBody>
                    <a:bodyPr/>
                    <a:lstStyle/>
                    <a:p>
                      <a:pPr algn="ctr"/>
                      <a:r>
                        <a:rPr lang="es-E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FORMACIÓN</a:t>
                      </a:r>
                      <a:r>
                        <a:rPr lang="es-ES" sz="16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NO FORMAL</a:t>
                      </a:r>
                      <a:endParaRPr lang="es-E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EFF6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EFF6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MATRIZ CRUCE OFERTA Y NECESIDADES</a:t>
            </a:r>
            <a:endParaRPr lang="es-ES" dirty="0"/>
          </a:p>
        </p:txBody>
      </p:sp>
      <p:sp>
        <p:nvSpPr>
          <p:cNvPr id="2" name="Rectángulo 1"/>
          <p:cNvSpPr/>
          <p:nvPr/>
        </p:nvSpPr>
        <p:spPr>
          <a:xfrm>
            <a:off x="975360" y="1914144"/>
            <a:ext cx="10826496" cy="4023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865632" y="1792224"/>
            <a:ext cx="2243328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23 CuadroTexto"/>
          <p:cNvSpPr txBox="1"/>
          <p:nvPr/>
        </p:nvSpPr>
        <p:spPr>
          <a:xfrm>
            <a:off x="3910965" y="2796731"/>
            <a:ext cx="5830443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PROPUESTAS FORMATIVAS DE CICLOS DE FP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23 CuadroTexto"/>
          <p:cNvSpPr txBox="1"/>
          <p:nvPr/>
        </p:nvSpPr>
        <p:spPr>
          <a:xfrm>
            <a:off x="4038981" y="3583115"/>
            <a:ext cx="5830443" cy="83099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PROPUESTAS FORMATIVAS DE CERTIFICADOS DE PROFESIONALIDAD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1" name="23 CuadroTexto"/>
          <p:cNvSpPr txBox="1"/>
          <p:nvPr/>
        </p:nvSpPr>
        <p:spPr>
          <a:xfrm>
            <a:off x="4166997" y="4637723"/>
            <a:ext cx="5830443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PROPUESTAS FORMATIVAS POSTGRADO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5" name="23 CuadroTexto"/>
          <p:cNvSpPr txBox="1"/>
          <p:nvPr/>
        </p:nvSpPr>
        <p:spPr>
          <a:xfrm>
            <a:off x="4148709" y="5302187"/>
            <a:ext cx="5830443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OTRAS ACCIONES FORMATIVAS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218238" y="304800"/>
            <a:ext cx="4668837" cy="643737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1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7379" y="5065776"/>
            <a:ext cx="43449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23 CuadroTexto"/>
          <p:cNvSpPr txBox="1"/>
          <p:nvPr/>
        </p:nvSpPr>
        <p:spPr>
          <a:xfrm rot="16200000">
            <a:off x="8805735" y="3520949"/>
            <a:ext cx="5688268" cy="79216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MAPA DE FORMACIÓN</a:t>
            </a:r>
            <a:endParaRPr lang="es-E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6" name="Flecha a la derecha con bandas 35"/>
          <p:cNvSpPr/>
          <p:nvPr/>
        </p:nvSpPr>
        <p:spPr>
          <a:xfrm>
            <a:off x="10442575" y="4466717"/>
            <a:ext cx="828675" cy="971550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35" name="Flecha a la derecha con bandas 34"/>
          <p:cNvSpPr/>
          <p:nvPr/>
        </p:nvSpPr>
        <p:spPr>
          <a:xfrm>
            <a:off x="10460038" y="2620391"/>
            <a:ext cx="830262" cy="971550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14" name="10 Arco de bloque"/>
          <p:cNvSpPr>
            <a:spLocks noChangeAspect="1"/>
          </p:cNvSpPr>
          <p:nvPr/>
        </p:nvSpPr>
        <p:spPr>
          <a:xfrm rot="7555342">
            <a:off x="340106" y="881063"/>
            <a:ext cx="5559425" cy="5540375"/>
          </a:xfrm>
          <a:prstGeom prst="blockArc">
            <a:avLst>
              <a:gd name="adj1" fmla="val 7549447"/>
              <a:gd name="adj2" fmla="val 20990227"/>
              <a:gd name="adj3" fmla="val 9883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1752" name="Imagen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4531" y="1925638"/>
            <a:ext cx="3382963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23 CuadroTexto"/>
          <p:cNvSpPr txBox="1"/>
          <p:nvPr/>
        </p:nvSpPr>
        <p:spPr>
          <a:xfrm>
            <a:off x="2048256" y="3052763"/>
            <a:ext cx="2024063" cy="120032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NUESTRO ANÁLISIS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1749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30504"/>
            <a:ext cx="4344987" cy="2084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" name="113 Rectángulo"/>
          <p:cNvSpPr/>
          <p:nvPr/>
        </p:nvSpPr>
        <p:spPr>
          <a:xfrm>
            <a:off x="6475413" y="1265301"/>
            <a:ext cx="4237037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ANÁLISIS DE LA OFERTA CAPACIDADES Y NECESIDADES</a:t>
            </a:r>
            <a:endParaRPr lang="es-ES" sz="2000" dirty="0">
              <a:latin typeface="+mn-lt"/>
            </a:endParaRPr>
          </a:p>
        </p:txBody>
      </p:sp>
      <p:sp>
        <p:nvSpPr>
          <p:cNvPr id="115" name="Elipse 114"/>
          <p:cNvSpPr>
            <a:spLocks noChangeAspect="1"/>
          </p:cNvSpPr>
          <p:nvPr/>
        </p:nvSpPr>
        <p:spPr>
          <a:xfrm>
            <a:off x="9077325" y="506476"/>
            <a:ext cx="508000" cy="508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1</a:t>
            </a:r>
          </a:p>
        </p:txBody>
      </p:sp>
      <p:pic>
        <p:nvPicPr>
          <p:cNvPr id="20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9091" y="3218688"/>
            <a:ext cx="43449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113 Rectángulo"/>
          <p:cNvSpPr/>
          <p:nvPr/>
        </p:nvSpPr>
        <p:spPr>
          <a:xfrm>
            <a:off x="6333744" y="5647881"/>
            <a:ext cx="4200144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 NUEVO MODELO</a:t>
            </a:r>
            <a:endParaRPr lang="es-ES" sz="2000" dirty="0">
              <a:latin typeface="+mn-lt"/>
            </a:endParaRPr>
          </a:p>
        </p:txBody>
      </p:sp>
      <p:sp>
        <p:nvSpPr>
          <p:cNvPr id="23" name="Elipse 22"/>
          <p:cNvSpPr>
            <a:spLocks noChangeAspect="1"/>
          </p:cNvSpPr>
          <p:nvPr/>
        </p:nvSpPr>
        <p:spPr>
          <a:xfrm>
            <a:off x="8966454" y="4889373"/>
            <a:ext cx="504825" cy="50323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3</a:t>
            </a:r>
          </a:p>
        </p:txBody>
      </p:sp>
      <p:pic>
        <p:nvPicPr>
          <p:cNvPr id="38" name="Imagen 2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6412992" y="3194304"/>
            <a:ext cx="4371124" cy="155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6" name="113 Rectángulo"/>
          <p:cNvSpPr/>
          <p:nvPr/>
        </p:nvSpPr>
        <p:spPr>
          <a:xfrm>
            <a:off x="6498336" y="3773361"/>
            <a:ext cx="4084320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LINEAS DE ACTUACIÓN</a:t>
            </a:r>
            <a:endParaRPr lang="es-ES" sz="2000" dirty="0">
              <a:latin typeface="+mn-lt"/>
            </a:endParaRPr>
          </a:p>
        </p:txBody>
      </p:sp>
      <p:sp>
        <p:nvSpPr>
          <p:cNvPr id="116" name="Elipse 115"/>
          <p:cNvSpPr>
            <a:spLocks noChangeAspect="1"/>
          </p:cNvSpPr>
          <p:nvPr/>
        </p:nvSpPr>
        <p:spPr>
          <a:xfrm>
            <a:off x="8996934" y="2910205"/>
            <a:ext cx="504825" cy="50323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3453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974850" algn="l"/>
              </a:tabLst>
            </a:pPr>
            <a:r>
              <a:rPr lang="es-ES" dirty="0" smtClean="0"/>
              <a:t>LÍNEAS DE ACTUACIÓN</a:t>
            </a:r>
            <a:endParaRPr lang="es-ES" dirty="0"/>
          </a:p>
        </p:txBody>
      </p:sp>
      <p:sp>
        <p:nvSpPr>
          <p:cNvPr id="3" name="Rectángulo redondeado 2"/>
          <p:cNvSpPr/>
          <p:nvPr/>
        </p:nvSpPr>
        <p:spPr>
          <a:xfrm>
            <a:off x="763016" y="1194816"/>
            <a:ext cx="5620512" cy="2957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Calibri" panose="020F050202020403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982472" y="1372616"/>
            <a:ext cx="1956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</a:t>
            </a:r>
            <a:r>
              <a:rPr lang="es-E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ÁREAS</a:t>
            </a:r>
            <a:endParaRPr lang="es-E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1506728" y="2250440"/>
            <a:ext cx="4718304" cy="180441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/>
          <p:cNvSpPr txBox="1"/>
          <p:nvPr/>
        </p:nvSpPr>
        <p:spPr>
          <a:xfrm>
            <a:off x="1671320" y="2232152"/>
            <a:ext cx="2097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15 LÍNEAS</a:t>
            </a:r>
            <a:endParaRPr lang="es-E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2957576" y="2860040"/>
            <a:ext cx="3145536" cy="106070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/>
          <p:cNvSpPr txBox="1"/>
          <p:nvPr/>
        </p:nvSpPr>
        <p:spPr>
          <a:xfrm>
            <a:off x="2969768" y="3018536"/>
            <a:ext cx="3127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26 ACTUACIONES</a:t>
            </a:r>
            <a:endParaRPr lang="es-ES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7808976" y="1542288"/>
            <a:ext cx="28931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VÍA FORMAL</a:t>
            </a:r>
            <a:endParaRPr lang="es-ES" sz="4000" b="1" dirty="0">
              <a:solidFill>
                <a:srgbClr val="4660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5583936" y="4782312"/>
            <a:ext cx="398528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Línea de ayudas</a:t>
            </a:r>
          </a:p>
          <a:p>
            <a:pPr algn="r">
              <a:spcAft>
                <a:spcPts val="600"/>
              </a:spcAft>
            </a:pPr>
            <a:r>
              <a:rPr lang="es-ES" sz="24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Agrobecas</a:t>
            </a:r>
            <a:endParaRPr lang="es-ES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r">
              <a:spcAft>
                <a:spcPts val="600"/>
              </a:spcAft>
            </a:pPr>
            <a:r>
              <a:rPr lang="es-ES" sz="24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Sensib</a:t>
            </a:r>
            <a:r>
              <a:rPr lang="es-E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. colegios rurales</a:t>
            </a:r>
            <a:endParaRPr lang="es-ES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7120128" y="4257040"/>
            <a:ext cx="36930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VÍA NO FORMAL</a:t>
            </a:r>
            <a:endParaRPr lang="es-ES" sz="4000" b="1" dirty="0">
              <a:solidFill>
                <a:srgbClr val="4660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7498080" y="2054352"/>
            <a:ext cx="229466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</a:t>
            </a:r>
            <a:r>
              <a:rPr lang="es-E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iclos de FP</a:t>
            </a:r>
          </a:p>
          <a:p>
            <a:pPr algn="r">
              <a:spcAft>
                <a:spcPts val="600"/>
              </a:spcAft>
            </a:pPr>
            <a:r>
              <a:rPr lang="es-E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Certificados de profesionalidad</a:t>
            </a:r>
          </a:p>
          <a:p>
            <a:pPr algn="r">
              <a:spcAft>
                <a:spcPts val="600"/>
              </a:spcAft>
            </a:pPr>
            <a:r>
              <a:rPr lang="es-E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Formación postgrado</a:t>
            </a:r>
            <a:endParaRPr lang="es-ES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Cerrar llave 6"/>
          <p:cNvSpPr/>
          <p:nvPr/>
        </p:nvSpPr>
        <p:spPr>
          <a:xfrm>
            <a:off x="9777984" y="2194560"/>
            <a:ext cx="280416" cy="1719072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9985248" y="2093206"/>
            <a:ext cx="220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7D8D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COORDINACIÓN OTRAS CONSEJERÍAS</a:t>
            </a:r>
            <a:endParaRPr lang="es-ES" b="1" dirty="0">
              <a:solidFill>
                <a:srgbClr val="7D8D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9985248" y="2776974"/>
            <a:ext cx="220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7D8D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FORMACIÓN DUAL INCENTIVADA</a:t>
            </a:r>
            <a:endParaRPr lang="es-ES" b="1" dirty="0">
              <a:solidFill>
                <a:srgbClr val="7D8D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9985248" y="3404862"/>
            <a:ext cx="220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7D8D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REEQUILIBRIO TERRITORIAL</a:t>
            </a:r>
            <a:endParaRPr lang="es-ES" b="1" dirty="0">
              <a:solidFill>
                <a:srgbClr val="7D8D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2" name="Cerrar llave 31"/>
          <p:cNvSpPr/>
          <p:nvPr/>
        </p:nvSpPr>
        <p:spPr>
          <a:xfrm>
            <a:off x="9505696" y="4846320"/>
            <a:ext cx="235712" cy="1712976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 32"/>
          <p:cNvSpPr/>
          <p:nvPr/>
        </p:nvSpPr>
        <p:spPr>
          <a:xfrm>
            <a:off x="9790176" y="4981694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7D8D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FLEXIBILIDAD</a:t>
            </a:r>
            <a:endParaRPr lang="es-ES" b="1" dirty="0">
              <a:solidFill>
                <a:srgbClr val="7D8D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9777984" y="5468358"/>
            <a:ext cx="2414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7D8DA6"/>
                </a:solidFill>
                <a:latin typeface="Calibri" panose="020F0502020204030204" pitchFamily="34" charset="0"/>
              </a:rPr>
              <a:t>C</a:t>
            </a:r>
            <a:r>
              <a:rPr lang="es-ES" b="1" dirty="0" smtClean="0">
                <a:solidFill>
                  <a:srgbClr val="7D8DA6"/>
                </a:solidFill>
                <a:latin typeface="Calibri" panose="020F0502020204030204" pitchFamily="34" charset="0"/>
              </a:rPr>
              <a:t>OMPLEMENTARIEDAD</a:t>
            </a:r>
            <a:endParaRPr lang="es-ES" b="1" dirty="0">
              <a:solidFill>
                <a:srgbClr val="7D8DA6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9777984" y="5840214"/>
            <a:ext cx="2414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7D8DA6"/>
                </a:solidFill>
                <a:latin typeface="Calibri" panose="020F0502020204030204" pitchFamily="34" charset="0"/>
              </a:rPr>
              <a:t>AUMENTO OFERTA ESPECIALIZADA</a:t>
            </a:r>
            <a:endParaRPr lang="es-ES" b="1" dirty="0">
              <a:solidFill>
                <a:srgbClr val="7D8DA6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Flecha a la derecha con bandas 35"/>
          <p:cNvSpPr/>
          <p:nvPr/>
        </p:nvSpPr>
        <p:spPr>
          <a:xfrm rot="5400000">
            <a:off x="1450848" y="4169664"/>
            <a:ext cx="853440" cy="12923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/>
          <p:cNvSpPr txBox="1"/>
          <p:nvPr/>
        </p:nvSpPr>
        <p:spPr>
          <a:xfrm>
            <a:off x="304800" y="5169408"/>
            <a:ext cx="3121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SECTOR AGRARIO</a:t>
            </a:r>
          </a:p>
          <a:p>
            <a:pPr algn="ctr"/>
            <a:r>
              <a:rPr lang="es-ES" sz="24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+</a:t>
            </a:r>
          </a:p>
          <a:p>
            <a:pPr algn="ctr"/>
            <a:r>
              <a:rPr lang="es-ES" sz="24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INDUSTRIA AGROALIMENTARIA</a:t>
            </a:r>
            <a:endParaRPr lang="es-ES" sz="2400" b="1" dirty="0">
              <a:solidFill>
                <a:srgbClr val="4660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8" name="Flecha a la derecha con bandas 37"/>
          <p:cNvSpPr/>
          <p:nvPr/>
        </p:nvSpPr>
        <p:spPr>
          <a:xfrm rot="5400000">
            <a:off x="4029456" y="4163568"/>
            <a:ext cx="853440" cy="12923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/>
          <p:cNvSpPr txBox="1"/>
          <p:nvPr/>
        </p:nvSpPr>
        <p:spPr>
          <a:xfrm>
            <a:off x="2865120" y="5163312"/>
            <a:ext cx="3139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JÓVENES</a:t>
            </a:r>
          </a:p>
          <a:p>
            <a:pPr algn="ctr"/>
            <a:r>
              <a:rPr lang="es-ES" sz="24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+</a:t>
            </a:r>
          </a:p>
          <a:p>
            <a:pPr algn="ctr"/>
            <a:r>
              <a:rPr lang="es-ES" sz="24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PROFESIONALES</a:t>
            </a:r>
            <a:endParaRPr lang="es-ES" sz="2400" b="1" dirty="0">
              <a:solidFill>
                <a:srgbClr val="4660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0" name="Rectángulo redondeado 39"/>
          <p:cNvSpPr/>
          <p:nvPr/>
        </p:nvSpPr>
        <p:spPr>
          <a:xfrm>
            <a:off x="7633131" y="1560576"/>
            <a:ext cx="4461333" cy="2596896"/>
          </a:xfrm>
          <a:prstGeom prst="roundRect">
            <a:avLst/>
          </a:prstGeom>
          <a:noFill/>
          <a:ln w="19050">
            <a:solidFill>
              <a:srgbClr val="46607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  <p:sp>
        <p:nvSpPr>
          <p:cNvPr id="41" name="Rectángulo redondeado 40"/>
          <p:cNvSpPr/>
          <p:nvPr/>
        </p:nvSpPr>
        <p:spPr>
          <a:xfrm>
            <a:off x="5718048" y="4340352"/>
            <a:ext cx="6420768" cy="2316480"/>
          </a:xfrm>
          <a:prstGeom prst="roundRect">
            <a:avLst/>
          </a:prstGeom>
          <a:noFill/>
          <a:ln w="19050">
            <a:solidFill>
              <a:srgbClr val="46607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  <p:sp>
        <p:nvSpPr>
          <p:cNvPr id="42" name="Rectángulo redondeado 41"/>
          <p:cNvSpPr/>
          <p:nvPr/>
        </p:nvSpPr>
        <p:spPr>
          <a:xfrm>
            <a:off x="3316224" y="4352544"/>
            <a:ext cx="2206752" cy="2401824"/>
          </a:xfrm>
          <a:prstGeom prst="roundRect">
            <a:avLst>
              <a:gd name="adj" fmla="val 9770"/>
            </a:avLst>
          </a:prstGeom>
          <a:noFill/>
          <a:ln w="19050">
            <a:solidFill>
              <a:srgbClr val="46607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  <p:sp>
        <p:nvSpPr>
          <p:cNvPr id="43" name="Rectángulo redondeado 42"/>
          <p:cNvSpPr/>
          <p:nvPr/>
        </p:nvSpPr>
        <p:spPr>
          <a:xfrm>
            <a:off x="542544" y="4334256"/>
            <a:ext cx="2676144" cy="2407920"/>
          </a:xfrm>
          <a:prstGeom prst="roundRect">
            <a:avLst>
              <a:gd name="adj" fmla="val 9770"/>
            </a:avLst>
          </a:prstGeom>
          <a:noFill/>
          <a:ln w="19050">
            <a:solidFill>
              <a:srgbClr val="46607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  <p:sp>
        <p:nvSpPr>
          <p:cNvPr id="44" name="Flecha a la derecha con bandas 43"/>
          <p:cNvSpPr/>
          <p:nvPr/>
        </p:nvSpPr>
        <p:spPr>
          <a:xfrm>
            <a:off x="6534912" y="1499616"/>
            <a:ext cx="853440" cy="12923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Flecha a la derecha con bandas 44"/>
          <p:cNvSpPr/>
          <p:nvPr/>
        </p:nvSpPr>
        <p:spPr>
          <a:xfrm rot="2658155">
            <a:off x="6248400" y="3553969"/>
            <a:ext cx="853440" cy="12923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" name="Conector recto 4"/>
          <p:cNvCxnSpPr/>
          <p:nvPr/>
        </p:nvCxnSpPr>
        <p:spPr>
          <a:xfrm>
            <a:off x="2950464" y="1353312"/>
            <a:ext cx="0" cy="79248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3048000" y="1255776"/>
            <a:ext cx="2109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FP Sistema Educativo</a:t>
            </a:r>
          </a:p>
          <a:p>
            <a:r>
              <a:rPr lang="es-ES" sz="1400" dirty="0" smtClean="0"/>
              <a:t>FP para el empleo</a:t>
            </a:r>
          </a:p>
          <a:p>
            <a:r>
              <a:rPr lang="es-ES" sz="1400" dirty="0" smtClean="0"/>
              <a:t>Formación Universitaria</a:t>
            </a:r>
          </a:p>
          <a:p>
            <a:r>
              <a:rPr lang="es-ES" sz="1400" dirty="0" smtClean="0"/>
              <a:t>Formación no formal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808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1588" y="128588"/>
            <a:ext cx="7546975" cy="514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Líneas de actuación:</a:t>
            </a:r>
            <a:b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 sistema educativo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redondeado 4"/>
          <p:cNvSpPr/>
          <p:nvPr/>
        </p:nvSpPr>
        <p:spPr>
          <a:xfrm rot="16200000">
            <a:off x="-313818" y="3249674"/>
            <a:ext cx="5842390" cy="1142619"/>
          </a:xfrm>
          <a:prstGeom prst="roundRect">
            <a:avLst/>
          </a:prstGeom>
          <a:solidFill>
            <a:srgbClr val="F2DCDB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800" dirty="0">
              <a:latin typeface="Calibri" panose="020F050202020403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054352" y="5276718"/>
            <a:ext cx="1139952" cy="764679"/>
            <a:chOff x="2066544" y="1219200"/>
            <a:chExt cx="1139952" cy="764679"/>
          </a:xfrm>
        </p:grpSpPr>
        <p:sp>
          <p:nvSpPr>
            <p:cNvPr id="3" name="CuadroTexto 2"/>
            <p:cNvSpPr txBox="1"/>
            <p:nvPr/>
          </p:nvSpPr>
          <p:spPr>
            <a:xfrm>
              <a:off x="2523744" y="1219200"/>
              <a:ext cx="670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3600" dirty="0" smtClean="0">
                  <a:solidFill>
                    <a:schemeClr val="tx2">
                      <a:lumMod val="75000"/>
                    </a:schemeClr>
                  </a:solidFill>
                </a:rPr>
                <a:t>5</a:t>
              </a:r>
              <a:endParaRPr lang="es-ES" sz="3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066544" y="1706880"/>
              <a:ext cx="11399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200" dirty="0" smtClean="0">
                  <a:solidFill>
                    <a:schemeClr val="tx2">
                      <a:lumMod val="75000"/>
                    </a:schemeClr>
                  </a:solidFill>
                </a:rPr>
                <a:t>LÍNEAS</a:t>
              </a:r>
              <a:endParaRPr lang="es-ES" sz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9" name="Rectángulo redondeado 8"/>
          <p:cNvSpPr/>
          <p:nvPr/>
        </p:nvSpPr>
        <p:spPr>
          <a:xfrm rot="16200000">
            <a:off x="412817" y="2516944"/>
            <a:ext cx="4401310" cy="114261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 smtClean="0">
                <a:latin typeface="Calibri" panose="020F0502020204030204" pitchFamily="34" charset="0"/>
              </a:rPr>
              <a:t>FORMACIÓN PROFESIONAL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atin typeface="Calibri" panose="020F0502020204030204" pitchFamily="34" charset="0"/>
              </a:rPr>
              <a:t>SISTEMA EDUCATIVO</a:t>
            </a:r>
            <a:endParaRPr lang="es-ES" sz="2800" b="1" dirty="0">
              <a:latin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86912" y="1265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3267456" y="946424"/>
            <a:ext cx="8339328" cy="5755422"/>
          </a:xfrm>
          <a:prstGeom prst="rect">
            <a:avLst/>
          </a:prstGeom>
          <a:solidFill>
            <a:srgbClr val="F2DCDB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630555" algn="l"/>
              </a:tabLst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OFERTA DEL ITINERARIO FORMATIVO COMPLETO EN EL SECTOR GANADERO Y AGRÍCOLA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Implantación de los ciclos de grado superior “Ganadería y Asistencia en Sanidad Animal “ (PA) y  “Paisajismo y Medio Rural “ (La Santa Espina –VA)</a:t>
            </a:r>
            <a:endParaRPr lang="es-ES" sz="16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630555" algn="l"/>
              </a:tabLst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INCREMENTO DE LA OFERTA DE CICLOS DE FP DE LA FAMILIA DE INDUSTRIAS ALIMENTARIAS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Implantación del ciclo de grado superior “Vitivinicultura “ (La Santa Espina –VA</a:t>
            </a: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630555" algn="l"/>
              </a:tabLst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MEJORA DE LA DISTRIBUCIÓN TERRITORIAL DE LA OFERTA FORMATIVA DE CICLOS DE FP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Implantación de los ciclos de grado medio “Actividades ecuestres” (Segovia); “Jardinería y Floristería”. ( Albillos -Burgos) y “Producción agropecuaria” (Ávila).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630555" algn="l"/>
              </a:tabLst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RECONOCIMIENTO DE LOS CENTROS DE FORMACIÓN AGRARIA COMO CENTROS INTEGRADOS DE FORMACIÓN PROFESIONAL (CIFP).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Reconocimiento por Acuerdo de la Junta de Castilla y León de seis centros, con lo cual son siete los centros integrados (CIFP) de la Consejería.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tabLst>
                <a:tab pos="630555" algn="l"/>
              </a:tabLst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POTENCIAR Y PROMOVER LA FORMACIÓN PRÁCTICA EN CENTROS DE TRABAJO Y LA  FP DUAL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Incorporación de criterios de prioridad en la línea de ayudas de Modernización para explotaciones que acojan estudiantes de programas de FP dual. </a:t>
            </a:r>
            <a:endParaRPr lang="es-ES" sz="16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Información </a:t>
            </a: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formación en centros de la Consejería sobre </a:t>
            </a: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modelo </a:t>
            </a: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FP </a:t>
            </a: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dual</a:t>
            </a:r>
            <a:endParaRPr lang="es-ES" sz="16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59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1588" y="128588"/>
            <a:ext cx="7546975" cy="514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Líneas de actuación:</a:t>
            </a:r>
            <a:br>
              <a:rPr lang="es-ES" dirty="0"/>
            </a:br>
            <a:r>
              <a:rPr lang="es-ES" dirty="0"/>
              <a:t>FP para el empleo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redondeado 4"/>
          <p:cNvSpPr/>
          <p:nvPr/>
        </p:nvSpPr>
        <p:spPr>
          <a:xfrm rot="16200000">
            <a:off x="59244" y="3220403"/>
            <a:ext cx="5132835" cy="1130428"/>
          </a:xfrm>
          <a:prstGeom prst="roundRect">
            <a:avLst/>
          </a:prstGeom>
          <a:solidFill>
            <a:srgbClr val="DDE8C7"/>
          </a:solidFill>
          <a:ln>
            <a:solidFill>
              <a:srgbClr val="4F6E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800" dirty="0">
              <a:latin typeface="Calibri" panose="020F050202020403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042160" y="5583936"/>
            <a:ext cx="1139952" cy="764679"/>
            <a:chOff x="2066544" y="1219200"/>
            <a:chExt cx="1139952" cy="764679"/>
          </a:xfrm>
        </p:grpSpPr>
        <p:sp>
          <p:nvSpPr>
            <p:cNvPr id="3" name="CuadroTexto 2"/>
            <p:cNvSpPr txBox="1"/>
            <p:nvPr/>
          </p:nvSpPr>
          <p:spPr>
            <a:xfrm>
              <a:off x="2523744" y="1219200"/>
              <a:ext cx="670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3600" dirty="0" smtClean="0">
                  <a:solidFill>
                    <a:schemeClr val="tx2">
                      <a:lumMod val="75000"/>
                    </a:schemeClr>
                  </a:solidFill>
                </a:rPr>
                <a:t>3</a:t>
              </a:r>
              <a:endParaRPr lang="es-ES" sz="3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066544" y="1706880"/>
              <a:ext cx="11399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200" dirty="0" smtClean="0">
                  <a:solidFill>
                    <a:schemeClr val="tx2">
                      <a:lumMod val="75000"/>
                    </a:schemeClr>
                  </a:solidFill>
                </a:rPr>
                <a:t>LÍNEAS</a:t>
              </a:r>
              <a:endParaRPr lang="es-ES" sz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9" name="Rectángulo redondeado 8"/>
          <p:cNvSpPr/>
          <p:nvPr/>
        </p:nvSpPr>
        <p:spPr>
          <a:xfrm rot="16200000">
            <a:off x="425009" y="2836354"/>
            <a:ext cx="4401310" cy="114261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 smtClean="0">
                <a:latin typeface="Calibri" panose="020F0502020204030204" pitchFamily="34" charset="0"/>
              </a:rPr>
              <a:t>FORMACIÓN PROFESIONAL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atin typeface="Calibri" panose="020F0502020204030204" pitchFamily="34" charset="0"/>
              </a:rPr>
              <a:t>PARA EL EMPLEO</a:t>
            </a:r>
            <a:endParaRPr lang="es-ES" sz="2800" b="1" dirty="0">
              <a:latin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99104" y="1584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3279648" y="1265834"/>
            <a:ext cx="8339328" cy="5048241"/>
          </a:xfrm>
          <a:prstGeom prst="rect">
            <a:avLst/>
          </a:prstGeom>
          <a:solidFill>
            <a:srgbClr val="DDE8C7"/>
          </a:solidFill>
          <a:ln>
            <a:solidFill>
              <a:srgbClr val="4F6E1F"/>
            </a:solidFill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6"/>
              <a:tabLst>
                <a:tab pos="630555" algn="l"/>
              </a:tabLst>
            </a:pPr>
            <a:r>
              <a:rPr lang="es-ES" sz="2000" b="1" dirty="0" smtClean="0">
                <a:solidFill>
                  <a:srgbClr val="4F6E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INCREMENTO DE LA OFERTA DE CERTIFICADOS DE PROFESIONALIDAD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rgbClr val="4F6E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duplica el nº de certificados financiados por </a:t>
            </a:r>
            <a:r>
              <a:rPr lang="es-ES" sz="2000" dirty="0" err="1">
                <a:solidFill>
                  <a:srgbClr val="4F6E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ECyL</a:t>
            </a:r>
            <a:r>
              <a:rPr lang="es-ES" sz="2000" dirty="0">
                <a:solidFill>
                  <a:srgbClr val="4F6E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 centros de la Consejería en 2017/18 </a:t>
            </a:r>
            <a:r>
              <a:rPr lang="es-ES" sz="2000" dirty="0" smtClean="0">
                <a:solidFill>
                  <a:srgbClr val="4F6E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(de 8 a 15)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6"/>
              <a:tabLst>
                <a:tab pos="630555" algn="l"/>
              </a:tabLst>
            </a:pPr>
            <a:r>
              <a:rPr lang="es-ES" sz="2000" b="1" dirty="0" smtClean="0">
                <a:solidFill>
                  <a:srgbClr val="4F6E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ADAPTACIÓN DE LA ESPECIALIZACIÓN FORMATIVA A LA ESPECIALIZACIÓN PRODUCTIVA DEL TERRITORIO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rgbClr val="4F6E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Ampliación de la inscripción de centros de la Consejería para impartición de nuevos certificados 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6"/>
              <a:tabLst>
                <a:tab pos="630555" algn="l"/>
              </a:tabLst>
            </a:pPr>
            <a:r>
              <a:rPr lang="es-ES" sz="2000" b="1" dirty="0" smtClean="0">
                <a:solidFill>
                  <a:srgbClr val="4F6E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OFERTA DE FP PARA EL EMPLEO EN CENTROS TECNOLÓGICOS DE LA CONSEJERÍA.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rgbClr val="4F6E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Inscripción de los centros tecnológicos de la Consejería para la impartición de certificados de profesionalidad de la familia industrias agrarias</a:t>
            </a:r>
          </a:p>
        </p:txBody>
      </p:sp>
    </p:spTree>
    <p:extLst>
      <p:ext uri="{BB962C8B-B14F-4D97-AF65-F5344CB8AC3E}">
        <p14:creationId xmlns:p14="http://schemas.microsoft.com/office/powerpoint/2010/main" val="91600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1588" y="128588"/>
            <a:ext cx="7546975" cy="514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Líneas de actuación:</a:t>
            </a:r>
            <a:br>
              <a:rPr lang="es-ES" dirty="0"/>
            </a:br>
            <a:r>
              <a:rPr lang="es-ES" dirty="0" smtClean="0"/>
              <a:t>FORMACIÓN UNIVERSITARIA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redondeado 4"/>
          <p:cNvSpPr/>
          <p:nvPr/>
        </p:nvSpPr>
        <p:spPr>
          <a:xfrm rot="16200000">
            <a:off x="-7812" y="3287459"/>
            <a:ext cx="5266947" cy="1130428"/>
          </a:xfrm>
          <a:prstGeom prst="roundRect">
            <a:avLst/>
          </a:prstGeom>
          <a:solidFill>
            <a:srgbClr val="BEAFCF"/>
          </a:solidFill>
          <a:ln>
            <a:solidFill>
              <a:srgbClr val="4F6E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800" dirty="0">
              <a:latin typeface="Calibri" panose="020F050202020403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066544" y="5559552"/>
            <a:ext cx="1139952" cy="764679"/>
            <a:chOff x="2066544" y="1219200"/>
            <a:chExt cx="1139952" cy="764679"/>
          </a:xfrm>
        </p:grpSpPr>
        <p:sp>
          <p:nvSpPr>
            <p:cNvPr id="3" name="CuadroTexto 2"/>
            <p:cNvSpPr txBox="1"/>
            <p:nvPr/>
          </p:nvSpPr>
          <p:spPr>
            <a:xfrm>
              <a:off x="2523744" y="1219200"/>
              <a:ext cx="670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3600" dirty="0" smtClean="0">
                  <a:solidFill>
                    <a:schemeClr val="tx2">
                      <a:lumMod val="75000"/>
                    </a:schemeClr>
                  </a:solidFill>
                </a:rPr>
                <a:t>3</a:t>
              </a:r>
              <a:endParaRPr lang="es-ES" sz="3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066544" y="1706880"/>
              <a:ext cx="11399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200" dirty="0" smtClean="0">
                  <a:solidFill>
                    <a:schemeClr val="tx2">
                      <a:lumMod val="75000"/>
                    </a:schemeClr>
                  </a:solidFill>
                </a:rPr>
                <a:t>LÍNEAS</a:t>
              </a:r>
              <a:endParaRPr lang="es-ES" sz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9" name="Rectángulo redondeado 8"/>
          <p:cNvSpPr/>
          <p:nvPr/>
        </p:nvSpPr>
        <p:spPr>
          <a:xfrm rot="16200000">
            <a:off x="425009" y="2836354"/>
            <a:ext cx="4401310" cy="114261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atin typeface="Calibri" panose="020F0502020204030204" pitchFamily="34" charset="0"/>
              </a:rPr>
              <a:t>FORMACIÓN UNIVERSITARIA</a:t>
            </a:r>
            <a:endParaRPr lang="es-ES" sz="2800" b="1" dirty="0">
              <a:latin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99104" y="1584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3279648" y="1265834"/>
            <a:ext cx="8339328" cy="4371133"/>
          </a:xfrm>
          <a:prstGeom prst="rect">
            <a:avLst/>
          </a:prstGeom>
          <a:solidFill>
            <a:srgbClr val="E2DBE9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+mj-lt"/>
              <a:buAutoNum type="arabicPeriod" startAt="9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FOMENTO DE LA FORMACIÓN DE POSTGRADO EN MATERIA  AGROALIMENTARIA.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Máster, en Gestión de Empresas </a:t>
            </a:r>
            <a:r>
              <a:rPr lang="es-ES" sz="20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Agroalimentarias  </a:t>
            </a:r>
            <a:endParaRPr lang="es-ES" sz="2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Escuela Agroalimentaria de Verano. </a:t>
            </a:r>
            <a:r>
              <a:rPr lang="es-ES" sz="20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AGRICOOL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+mj-lt"/>
              <a:buAutoNum type="arabicPeriod" startAt="9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ALINEACIÓN DE LOS TÍTULOS DE FP DE GRADO SUPERIOR CON LOS TÍTULOS UNIVERSITARIOS DE GRADO. PROYECTO PILOTO UNIVERSIDAD DE VALLADOLID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iniciará entre el CIFP de </a:t>
            </a:r>
            <a:r>
              <a:rPr lang="es-ES" sz="2000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Viñalta</a:t>
            </a:r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(PA) y la UVA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+mj-lt"/>
              <a:buAutoNum type="arabicPeriod" startAt="9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IMPLANTACIÓN DE UN NUEVO PROGRAMA AGRO BECAS+50 DESTINADO A JÓVENES UNIVERSITARIOS.</a:t>
            </a:r>
          </a:p>
        </p:txBody>
      </p:sp>
    </p:spTree>
    <p:extLst>
      <p:ext uri="{BB962C8B-B14F-4D97-AF65-F5344CB8AC3E}">
        <p14:creationId xmlns:p14="http://schemas.microsoft.com/office/powerpoint/2010/main" val="228648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1588" y="128588"/>
            <a:ext cx="7546975" cy="514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Líneas de actuación:</a:t>
            </a:r>
            <a:br>
              <a:rPr lang="es-ES" dirty="0"/>
            </a:br>
            <a:r>
              <a:rPr lang="es-ES" dirty="0" smtClean="0"/>
              <a:t>FORMACIÓN NO FORMAL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redondeado 4"/>
          <p:cNvSpPr/>
          <p:nvPr/>
        </p:nvSpPr>
        <p:spPr>
          <a:xfrm rot="16200000">
            <a:off x="-320739" y="3346386"/>
            <a:ext cx="5892802" cy="1130428"/>
          </a:xfrm>
          <a:prstGeom prst="roundRect">
            <a:avLst/>
          </a:prstGeom>
          <a:solidFill>
            <a:srgbClr val="FDDBC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800" dirty="0">
              <a:latin typeface="Calibri" panose="020F050202020403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066544" y="5366512"/>
            <a:ext cx="1139952" cy="764679"/>
            <a:chOff x="2066544" y="1219200"/>
            <a:chExt cx="1139952" cy="764679"/>
          </a:xfrm>
        </p:grpSpPr>
        <p:sp>
          <p:nvSpPr>
            <p:cNvPr id="3" name="CuadroTexto 2"/>
            <p:cNvSpPr txBox="1"/>
            <p:nvPr/>
          </p:nvSpPr>
          <p:spPr>
            <a:xfrm>
              <a:off x="2523744" y="1219200"/>
              <a:ext cx="670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3600" dirty="0" smtClean="0">
                  <a:solidFill>
                    <a:schemeClr val="tx2">
                      <a:lumMod val="75000"/>
                    </a:schemeClr>
                  </a:solidFill>
                </a:rPr>
                <a:t>4</a:t>
              </a:r>
              <a:endParaRPr lang="es-ES" sz="3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066544" y="1706880"/>
              <a:ext cx="11399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200" dirty="0" smtClean="0">
                  <a:solidFill>
                    <a:schemeClr val="tx2">
                      <a:lumMod val="75000"/>
                    </a:schemeClr>
                  </a:solidFill>
                </a:rPr>
                <a:t>LÍNEAS</a:t>
              </a:r>
              <a:endParaRPr lang="es-ES" sz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9" name="Rectángulo redondeado 8"/>
          <p:cNvSpPr/>
          <p:nvPr/>
        </p:nvSpPr>
        <p:spPr>
          <a:xfrm rot="16200000">
            <a:off x="425009" y="2582354"/>
            <a:ext cx="4401310" cy="114261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atin typeface="Calibri" panose="020F0502020204030204" pitchFamily="34" charset="0"/>
              </a:rPr>
              <a:t>FORMACIÓN NO FORMAL</a:t>
            </a:r>
            <a:endParaRPr lang="es-ES" sz="2800" b="1" dirty="0">
              <a:latin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99104" y="1330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3279648" y="1011834"/>
            <a:ext cx="8339328" cy="5833072"/>
          </a:xfrm>
          <a:prstGeom prst="rect">
            <a:avLst/>
          </a:prstGeom>
          <a:solidFill>
            <a:srgbClr val="FDDBC0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12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REALIZACIÓN DE ACCIONES FORMATIVAS DE TEMÁTICA AGRARIA Y AGROALIMENTARIA ADAPTADAS A LAS NECESIDADES DETECTADAS.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Desarrollo de acciones a iniciativa de la Consejería 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Desarrollo de acciones a la carta a iniciativa del sector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12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ADAPTACIÓN DE LA FORMACIÓN A LA ESPECIFICIDAD TERRITORIAL.</a:t>
            </a:r>
          </a:p>
          <a:p>
            <a:pPr marL="914400" lvl="1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Introducción de criterios que primen la adaptación de la formación a las características económicas, productivas, sociales y demográficas.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12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CONSOLIDACIÓN DEL MÁSTER EN MAESTRO FROMELIER Y DEL CURSO INTERNACIONAL DE SUMILLER.</a:t>
            </a:r>
          </a:p>
          <a:p>
            <a:pPr marL="457200" lvl="0" indent="-4572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rabicPeriod" startAt="12"/>
              <a:tabLst>
                <a:tab pos="630555" algn="l"/>
              </a:tabLst>
            </a:pP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INFORMACIÓN EN COLEGIOS RURALES SOBRE LOS ITINERARIOS FORMATIVOS AGRARIOS Y AGROALIMENTARIOS </a:t>
            </a:r>
            <a:endParaRPr lang="es-E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2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51" y="707136"/>
            <a:ext cx="11022351" cy="6150865"/>
          </a:xfrm>
          <a:prstGeom prst="rect">
            <a:avLst/>
          </a:prstGeom>
        </p:spPr>
      </p:pic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2755392" y="85344"/>
            <a:ext cx="8945150" cy="514823"/>
          </a:xfrm>
        </p:spPr>
        <p:txBody>
          <a:bodyPr/>
          <a:lstStyle/>
          <a:p>
            <a:r>
              <a:rPr lang="es-ES" dirty="0" smtClean="0"/>
              <a:t>situación de oferta de formación formal actual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9692640" y="3925824"/>
            <a:ext cx="2499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8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6</a:t>
            </a:r>
            <a:r>
              <a:rPr lang="es-ES" sz="20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nuevos ciclos FP</a:t>
            </a:r>
          </a:p>
          <a:p>
            <a:pPr>
              <a:spcAft>
                <a:spcPts val="1200"/>
              </a:spcAft>
            </a:pPr>
            <a:r>
              <a:rPr lang="es-ES" sz="28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7</a:t>
            </a:r>
            <a:r>
              <a:rPr lang="es-ES" sz="20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nuevos certificados de profesionalidad</a:t>
            </a:r>
          </a:p>
          <a:p>
            <a:pPr>
              <a:spcAft>
                <a:spcPts val="1200"/>
              </a:spcAft>
            </a:pPr>
            <a:r>
              <a:rPr lang="es-ES" sz="28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 </a:t>
            </a:r>
            <a:r>
              <a:rPr lang="es-ES" sz="20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nuevas acciones de postgrado</a:t>
            </a:r>
            <a:endParaRPr lang="es-ES" sz="2000" b="1" dirty="0">
              <a:solidFill>
                <a:srgbClr val="4660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2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PROPUESTA DE FORMACIÓN NO FORMAL</a:t>
            </a:r>
            <a:endParaRPr lang="es-ES" dirty="0"/>
          </a:p>
        </p:txBody>
      </p:sp>
      <p:grpSp>
        <p:nvGrpSpPr>
          <p:cNvPr id="6" name="Grupo 5"/>
          <p:cNvGrpSpPr/>
          <p:nvPr/>
        </p:nvGrpSpPr>
        <p:grpSpPr>
          <a:xfrm>
            <a:off x="0" y="877824"/>
            <a:ext cx="12192000" cy="5980176"/>
            <a:chOff x="0" y="-1"/>
            <a:chExt cx="12192000" cy="685800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3"/>
            <a:srcRect b="577"/>
            <a:stretch/>
          </p:blipFill>
          <p:spPr>
            <a:xfrm>
              <a:off x="0" y="-1"/>
              <a:ext cx="12192000" cy="6858001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8790432" y="5498592"/>
              <a:ext cx="2657856" cy="1194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" name="Rectángulo 2"/>
          <p:cNvSpPr/>
          <p:nvPr/>
        </p:nvSpPr>
        <p:spPr>
          <a:xfrm>
            <a:off x="7095744" y="4840224"/>
            <a:ext cx="134112" cy="2017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4870704" y="4840224"/>
            <a:ext cx="134112" cy="2017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5474208" y="5571744"/>
            <a:ext cx="3779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ES" sz="3200" b="1" dirty="0" smtClean="0">
                <a:solidFill>
                  <a:srgbClr val="466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40 nuevos tipos de acciones formativas</a:t>
            </a:r>
          </a:p>
        </p:txBody>
      </p:sp>
    </p:spTree>
    <p:extLst>
      <p:ext uri="{BB962C8B-B14F-4D97-AF65-F5344CB8AC3E}">
        <p14:creationId xmlns:p14="http://schemas.microsoft.com/office/powerpoint/2010/main" val="37335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255008" y="4632960"/>
            <a:ext cx="7936992" cy="222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388608" y="5450597"/>
            <a:ext cx="5486400" cy="5148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kern="1200" cap="all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  <a:lvl2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>
              <a:tabLst>
                <a:tab pos="1974850" algn="l"/>
              </a:tabLst>
            </a:pPr>
            <a:r>
              <a:rPr lang="es-ES" dirty="0" smtClean="0"/>
              <a:t>LÍNEAS DE ACTUACIÓN DEL</a:t>
            </a:r>
          </a:p>
          <a:p>
            <a:pPr defTabSz="914400">
              <a:tabLst>
                <a:tab pos="1974850" algn="l"/>
              </a:tabLst>
            </a:pPr>
            <a:r>
              <a:rPr lang="es-ES" dirty="0" smtClean="0"/>
              <a:t>MAPA DE FORMACIÓN</a:t>
            </a:r>
          </a:p>
          <a:p>
            <a:pPr defTabSz="914400">
              <a:tabLst>
                <a:tab pos="1974850" algn="l"/>
              </a:tabLst>
            </a:pPr>
            <a:r>
              <a:rPr lang="es-ES" dirty="0" smtClean="0"/>
              <a:t>AGRARIA Y AGROALIMENTARIA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64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218238" y="304800"/>
            <a:ext cx="4668837" cy="643737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1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7379" y="5065776"/>
            <a:ext cx="43449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23 CuadroTexto"/>
          <p:cNvSpPr txBox="1"/>
          <p:nvPr/>
        </p:nvSpPr>
        <p:spPr>
          <a:xfrm rot="16200000">
            <a:off x="8805735" y="3520949"/>
            <a:ext cx="5688268" cy="79216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MAPA DE FORMACIÓN</a:t>
            </a:r>
            <a:endParaRPr lang="es-E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6" name="Flecha a la derecha con bandas 35"/>
          <p:cNvSpPr/>
          <p:nvPr/>
        </p:nvSpPr>
        <p:spPr>
          <a:xfrm>
            <a:off x="10442575" y="4466717"/>
            <a:ext cx="828675" cy="971550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35" name="Flecha a la derecha con bandas 34"/>
          <p:cNvSpPr/>
          <p:nvPr/>
        </p:nvSpPr>
        <p:spPr>
          <a:xfrm>
            <a:off x="10460038" y="2620391"/>
            <a:ext cx="830262" cy="971550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14" name="10 Arco de bloque"/>
          <p:cNvSpPr>
            <a:spLocks noChangeAspect="1"/>
          </p:cNvSpPr>
          <p:nvPr/>
        </p:nvSpPr>
        <p:spPr>
          <a:xfrm rot="7555342">
            <a:off x="340106" y="881063"/>
            <a:ext cx="5559425" cy="5540375"/>
          </a:xfrm>
          <a:prstGeom prst="blockArc">
            <a:avLst>
              <a:gd name="adj1" fmla="val 7549447"/>
              <a:gd name="adj2" fmla="val 20990227"/>
              <a:gd name="adj3" fmla="val 9883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1752" name="Imagen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4531" y="1925638"/>
            <a:ext cx="3382963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23 CuadroTexto"/>
          <p:cNvSpPr txBox="1"/>
          <p:nvPr/>
        </p:nvSpPr>
        <p:spPr>
          <a:xfrm>
            <a:off x="2048256" y="3052763"/>
            <a:ext cx="2024063" cy="120032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defTabSz="1277234">
              <a:defRPr sz="3600" b="1">
                <a:solidFill>
                  <a:schemeClr val="accent6"/>
                </a:solidFill>
              </a:defRPr>
            </a:lvl1pPr>
            <a:lvl2pPr marL="638617" defTabSz="1277234">
              <a:defRPr sz="2514"/>
            </a:lvl2pPr>
            <a:lvl3pPr marL="1277234" defTabSz="1277234">
              <a:defRPr sz="2514"/>
            </a:lvl3pPr>
            <a:lvl4pPr marL="1915851" defTabSz="1277234">
              <a:defRPr sz="2514"/>
            </a:lvl4pPr>
            <a:lvl5pPr marL="2554468" defTabSz="1277234">
              <a:defRPr sz="2514"/>
            </a:lvl5pPr>
            <a:lvl6pPr marL="3193085" defTabSz="1277234">
              <a:defRPr sz="2514"/>
            </a:lvl6pPr>
            <a:lvl7pPr marL="3831702" defTabSz="1277234">
              <a:defRPr sz="2514"/>
            </a:lvl7pPr>
            <a:lvl8pPr marL="4470319" defTabSz="1277234">
              <a:defRPr sz="2514"/>
            </a:lvl8pPr>
            <a:lvl9pPr marL="5108936" defTabSz="1277234">
              <a:defRPr sz="2514"/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NUESTRO ANÁLISIS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1749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30504"/>
            <a:ext cx="4344987" cy="2084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" name="113 Rectángulo"/>
          <p:cNvSpPr/>
          <p:nvPr/>
        </p:nvSpPr>
        <p:spPr>
          <a:xfrm>
            <a:off x="6475413" y="1265301"/>
            <a:ext cx="4237037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ANÁLISIS DE LA OFERTA CAPACIDADES Y NECESIDADES</a:t>
            </a:r>
            <a:endParaRPr lang="es-ES" sz="2000" dirty="0">
              <a:latin typeface="+mn-lt"/>
            </a:endParaRPr>
          </a:p>
        </p:txBody>
      </p:sp>
      <p:sp>
        <p:nvSpPr>
          <p:cNvPr id="115" name="Elipse 114"/>
          <p:cNvSpPr>
            <a:spLocks noChangeAspect="1"/>
          </p:cNvSpPr>
          <p:nvPr/>
        </p:nvSpPr>
        <p:spPr>
          <a:xfrm>
            <a:off x="9077325" y="506476"/>
            <a:ext cx="508000" cy="508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1</a:t>
            </a:r>
          </a:p>
        </p:txBody>
      </p:sp>
      <p:pic>
        <p:nvPicPr>
          <p:cNvPr id="20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9091" y="3218688"/>
            <a:ext cx="43449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n 2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6425184" y="5035296"/>
            <a:ext cx="4371124" cy="155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6" name="113 Rectángulo"/>
          <p:cNvSpPr/>
          <p:nvPr/>
        </p:nvSpPr>
        <p:spPr>
          <a:xfrm>
            <a:off x="6498336" y="3773361"/>
            <a:ext cx="4084320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LINEAS DE ACTUACIÓN</a:t>
            </a:r>
            <a:endParaRPr lang="es-ES" sz="2000" dirty="0">
              <a:latin typeface="+mn-lt"/>
            </a:endParaRPr>
          </a:p>
        </p:txBody>
      </p:sp>
      <p:sp>
        <p:nvSpPr>
          <p:cNvPr id="116" name="Elipse 115"/>
          <p:cNvSpPr>
            <a:spLocks noChangeAspect="1"/>
          </p:cNvSpPr>
          <p:nvPr/>
        </p:nvSpPr>
        <p:spPr>
          <a:xfrm>
            <a:off x="8996934" y="2910205"/>
            <a:ext cx="504825" cy="50323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2" name="113 Rectángulo"/>
          <p:cNvSpPr/>
          <p:nvPr/>
        </p:nvSpPr>
        <p:spPr>
          <a:xfrm>
            <a:off x="6333744" y="5647881"/>
            <a:ext cx="4200144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EL NUEVO MODELO</a:t>
            </a:r>
            <a:endParaRPr lang="es-ES" sz="2000" dirty="0">
              <a:latin typeface="+mn-lt"/>
            </a:endParaRPr>
          </a:p>
        </p:txBody>
      </p:sp>
      <p:sp>
        <p:nvSpPr>
          <p:cNvPr id="23" name="Elipse 22"/>
          <p:cNvSpPr>
            <a:spLocks noChangeAspect="1"/>
          </p:cNvSpPr>
          <p:nvPr/>
        </p:nvSpPr>
        <p:spPr>
          <a:xfrm>
            <a:off x="8966454" y="4889373"/>
            <a:ext cx="504825" cy="50323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latin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8924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SITUACIÓN ANTERIOR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3767328" y="1463040"/>
            <a:ext cx="4315968" cy="409651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EMPRESA AGRARIA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28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5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EMPLEO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16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INDUSTRIA AGROALIMENTARIA</a:t>
            </a:r>
            <a:endParaRPr lang="es-E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1804416" y="1109472"/>
            <a:ext cx="1840992" cy="1743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694688" y="1573173"/>
            <a:ext cx="197510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CURSO DE INCORPORACIÓN</a:t>
            </a:r>
          </a:p>
        </p:txBody>
      </p:sp>
      <p:sp>
        <p:nvSpPr>
          <p:cNvPr id="7" name="Elipse 6"/>
          <p:cNvSpPr/>
          <p:nvPr/>
        </p:nvSpPr>
        <p:spPr>
          <a:xfrm>
            <a:off x="1883664" y="4322064"/>
            <a:ext cx="1840992" cy="1743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1810512" y="4700421"/>
            <a:ext cx="1975104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FORMACIÓN PROFESIONAL PARA EL EMPLEO</a:t>
            </a:r>
          </a:p>
        </p:txBody>
      </p:sp>
      <p:sp>
        <p:nvSpPr>
          <p:cNvPr id="9" name="Elipse 8"/>
          <p:cNvSpPr/>
          <p:nvPr/>
        </p:nvSpPr>
        <p:spPr>
          <a:xfrm>
            <a:off x="8150352" y="944880"/>
            <a:ext cx="1840992" cy="1743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8247888" y="1347621"/>
            <a:ext cx="1627632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CICLO DE FORMACIÓN PROFESIONAL</a:t>
            </a:r>
          </a:p>
        </p:txBody>
      </p:sp>
      <p:sp>
        <p:nvSpPr>
          <p:cNvPr id="11" name="Elipse 10"/>
          <p:cNvSpPr/>
          <p:nvPr/>
        </p:nvSpPr>
        <p:spPr>
          <a:xfrm>
            <a:off x="8595360" y="2950464"/>
            <a:ext cx="1840992" cy="1743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692896" y="3499509"/>
            <a:ext cx="1627632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FORMACIÓN NO FORMAL</a:t>
            </a:r>
          </a:p>
        </p:txBody>
      </p:sp>
      <p:sp>
        <p:nvSpPr>
          <p:cNvPr id="13" name="Elipse 12"/>
          <p:cNvSpPr/>
          <p:nvPr/>
        </p:nvSpPr>
        <p:spPr>
          <a:xfrm>
            <a:off x="7601712" y="4943856"/>
            <a:ext cx="1840992" cy="1743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699248" y="5675781"/>
            <a:ext cx="162763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UNIVERSIDAD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0"/>
          <a:stretch/>
        </p:blipFill>
        <p:spPr>
          <a:xfrm>
            <a:off x="329184" y="2243328"/>
            <a:ext cx="2211864" cy="2779776"/>
          </a:xfrm>
          <a:prstGeom prst="rect">
            <a:avLst/>
          </a:prstGeom>
        </p:spPr>
      </p:pic>
      <p:sp>
        <p:nvSpPr>
          <p:cNvPr id="16" name="Flecha a la derecha con bandas 15"/>
          <p:cNvSpPr/>
          <p:nvPr/>
        </p:nvSpPr>
        <p:spPr>
          <a:xfrm rot="2151491">
            <a:off x="3526505" y="2314860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7" name="Flecha a la derecha con bandas 16"/>
          <p:cNvSpPr/>
          <p:nvPr/>
        </p:nvSpPr>
        <p:spPr>
          <a:xfrm rot="19483769">
            <a:off x="3593560" y="4174139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8" name="Flecha a la derecha con bandas 17"/>
          <p:cNvSpPr/>
          <p:nvPr/>
        </p:nvSpPr>
        <p:spPr>
          <a:xfrm rot="13216312">
            <a:off x="7269448" y="4716683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9" name="Flecha a la derecha con bandas 18"/>
          <p:cNvSpPr/>
          <p:nvPr/>
        </p:nvSpPr>
        <p:spPr>
          <a:xfrm rot="10800000">
            <a:off x="7958296" y="3369467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20" name="Flecha a la derecha con bandas 19"/>
          <p:cNvSpPr/>
          <p:nvPr/>
        </p:nvSpPr>
        <p:spPr>
          <a:xfrm rot="9131266">
            <a:off x="7671784" y="2022251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ángulo redondeado 40"/>
          <p:cNvSpPr/>
          <p:nvPr/>
        </p:nvSpPr>
        <p:spPr>
          <a:xfrm>
            <a:off x="7595616" y="2235200"/>
            <a:ext cx="1621536" cy="1361440"/>
          </a:xfrm>
          <a:prstGeom prst="roundRect">
            <a:avLst>
              <a:gd name="adj" fmla="val 592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 redondeado 24"/>
          <p:cNvSpPr/>
          <p:nvPr/>
        </p:nvSpPr>
        <p:spPr>
          <a:xfrm>
            <a:off x="9278112" y="2272710"/>
            <a:ext cx="2816352" cy="378671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4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EMPLEO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23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300" smtClean="0">
                <a:solidFill>
                  <a:schemeClr val="bg1"/>
                </a:solidFill>
                <a:latin typeface="Calibri" panose="020F0502020204030204" pitchFamily="34" charset="0"/>
              </a:rPr>
              <a:t>EMPRESA AGRARIA</a:t>
            </a:r>
            <a:endParaRPr lang="es-ES" sz="23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23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300" dirty="0" smtClean="0">
                <a:solidFill>
                  <a:schemeClr val="bg1"/>
                </a:solidFill>
                <a:latin typeface="Calibri" panose="020F0502020204030204" pitchFamily="34" charset="0"/>
              </a:rPr>
              <a:t>INDUSTRIA AGROALIMENTARIA</a:t>
            </a:r>
            <a:endParaRPr lang="es-ES" sz="23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Flecha doblada hacia arriba 39"/>
          <p:cNvSpPr/>
          <p:nvPr/>
        </p:nvSpPr>
        <p:spPr>
          <a:xfrm rot="5400000">
            <a:off x="5466080" y="2017776"/>
            <a:ext cx="1304544" cy="6729984"/>
          </a:xfrm>
          <a:prstGeom prst="bentUpArrow">
            <a:avLst>
              <a:gd name="adj1" fmla="val 26109"/>
              <a:gd name="adj2" fmla="val 30085"/>
              <a:gd name="adj3" fmla="val 25000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1865376" y="1154176"/>
            <a:ext cx="10058400" cy="48577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81346" y="316992"/>
            <a:ext cx="10310654" cy="514823"/>
          </a:xfrm>
        </p:spPr>
        <p:txBody>
          <a:bodyPr/>
          <a:lstStyle/>
          <a:p>
            <a:r>
              <a:rPr lang="es-ES" dirty="0"/>
              <a:t>EL NUEVO </a:t>
            </a:r>
            <a:r>
              <a:rPr lang="es-ES" dirty="0" smtClean="0"/>
              <a:t>MODELO</a:t>
            </a:r>
            <a:br>
              <a:rPr lang="es-ES" dirty="0" smtClean="0"/>
            </a:br>
            <a:r>
              <a:rPr lang="es-ES" dirty="0" smtClean="0"/>
              <a:t>sistema </a:t>
            </a:r>
            <a:r>
              <a:rPr lang="es-ES" dirty="0"/>
              <a:t>integral orientado al empleo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0"/>
          <a:stretch/>
        </p:blipFill>
        <p:spPr>
          <a:xfrm>
            <a:off x="0" y="1962912"/>
            <a:ext cx="2425290" cy="3048000"/>
          </a:xfrm>
          <a:prstGeom prst="rect">
            <a:avLst/>
          </a:prstGeom>
        </p:spPr>
      </p:pic>
      <p:sp>
        <p:nvSpPr>
          <p:cNvPr id="5" name="59 Rectángulo redondeado"/>
          <p:cNvSpPr/>
          <p:nvPr/>
        </p:nvSpPr>
        <p:spPr>
          <a:xfrm>
            <a:off x="257174" y="1073332"/>
            <a:ext cx="1688607" cy="685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prstClr val="white">
                    <a:lumMod val="50000"/>
                  </a:prstClr>
                </a:solidFill>
              </a:rPr>
              <a:t>AGROTUTOR</a:t>
            </a:r>
            <a:endParaRPr lang="es-ES" sz="20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1792224" y="2314448"/>
            <a:ext cx="3921760" cy="137871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2" name="Grupo 11"/>
          <p:cNvGrpSpPr/>
          <p:nvPr/>
        </p:nvGrpSpPr>
        <p:grpSpPr>
          <a:xfrm>
            <a:off x="3910988" y="2400727"/>
            <a:ext cx="1659797" cy="931753"/>
            <a:chOff x="3578590" y="3558051"/>
            <a:chExt cx="2398085" cy="1336432"/>
          </a:xfrm>
          <a:solidFill>
            <a:schemeClr val="accent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3" name="Rectángulo redondeado 12"/>
            <p:cNvSpPr/>
            <p:nvPr/>
          </p:nvSpPr>
          <p:spPr>
            <a:xfrm>
              <a:off x="3578590" y="3558051"/>
              <a:ext cx="2398085" cy="1336432"/>
            </a:xfrm>
            <a:prstGeom prst="roundRect">
              <a:avLst/>
            </a:prstGeom>
            <a:grpFill/>
            <a:ln/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2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651181" y="3708848"/>
              <a:ext cx="2287855" cy="101533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1001">
              <a:schemeClr val="dk2"/>
            </a:fillRef>
            <a:effectRef idx="0">
              <a:scrgbClr r="0" g="0" b="0"/>
            </a:effectRef>
            <a:fontRef idx="major"/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GRADO SUPERIOR</a:t>
              </a: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1881178" y="2406822"/>
            <a:ext cx="1718414" cy="931753"/>
            <a:chOff x="4067907" y="3575538"/>
            <a:chExt cx="2482775" cy="1336432"/>
          </a:xfrm>
          <a:solidFill>
            <a:schemeClr val="accent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" name="Rectángulo redondeado 8"/>
            <p:cNvSpPr/>
            <p:nvPr/>
          </p:nvSpPr>
          <p:spPr>
            <a:xfrm>
              <a:off x="4067907" y="3575538"/>
              <a:ext cx="2482775" cy="1336432"/>
            </a:xfrm>
            <a:prstGeom prst="roundRect">
              <a:avLst/>
            </a:prstGeom>
            <a:grpFill/>
            <a:ln/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2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4215777" y="3726335"/>
              <a:ext cx="2184346" cy="101533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1001">
              <a:schemeClr val="dk2"/>
            </a:fillRef>
            <a:effectRef idx="0">
              <a:scrgbClr r="0" g="0" b="0"/>
            </a:effectRef>
            <a:fontRef idx="major"/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GRADO MEDIO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6117259" y="2419015"/>
            <a:ext cx="1718133" cy="931753"/>
            <a:chOff x="4067907" y="3575538"/>
            <a:chExt cx="3235570" cy="1336432"/>
          </a:xfrm>
          <a:solidFill>
            <a:srgbClr val="387BAB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8" name="Rectángulo redondeado 17"/>
            <p:cNvSpPr/>
            <p:nvPr/>
          </p:nvSpPr>
          <p:spPr>
            <a:xfrm>
              <a:off x="4067907" y="3575538"/>
              <a:ext cx="3235570" cy="1336432"/>
            </a:xfrm>
            <a:prstGeom prst="roundRect">
              <a:avLst/>
            </a:prstGeom>
            <a:solidFill>
              <a:schemeClr val="accent1"/>
            </a:solidFill>
            <a:ln/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s-E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endParaRP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4144638" y="3971156"/>
              <a:ext cx="3128115" cy="573886"/>
            </a:xfrm>
            <a:prstGeom prst="rect">
              <a:avLst/>
            </a:prstGeom>
            <a:solidFill>
              <a:schemeClr val="accent1"/>
            </a:solidFill>
            <a:ln/>
          </p:spPr>
          <p:style>
            <a:lnRef idx="1">
              <a:schemeClr val="accent5"/>
            </a:lnRef>
            <a:fillRef idx="1001">
              <a:schemeClr val="dk2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dirty="0"/>
                <a:t>UNIVERSIDAD</a:t>
              </a:r>
            </a:p>
          </p:txBody>
        </p:sp>
      </p:grpSp>
      <p:sp>
        <p:nvSpPr>
          <p:cNvPr id="20" name="Flecha izquierda y derecha 19"/>
          <p:cNvSpPr/>
          <p:nvPr/>
        </p:nvSpPr>
        <p:spPr>
          <a:xfrm>
            <a:off x="5531104" y="2570480"/>
            <a:ext cx="694944" cy="6096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7886192" y="2740071"/>
            <a:ext cx="1158240" cy="3282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MÁSTER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7898384" y="3197271"/>
            <a:ext cx="1221232" cy="3282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AGRICOOL</a:t>
            </a:r>
          </a:p>
        </p:txBody>
      </p:sp>
      <p:sp>
        <p:nvSpPr>
          <p:cNvPr id="28" name="Flecha a la derecha con bandas 27"/>
          <p:cNvSpPr/>
          <p:nvPr/>
        </p:nvSpPr>
        <p:spPr>
          <a:xfrm>
            <a:off x="9094185" y="2552604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2090928" y="4076110"/>
            <a:ext cx="2241296" cy="931753"/>
          </a:xfrm>
          <a:prstGeom prst="roundRect">
            <a:avLst/>
          </a:prstGeom>
          <a:solidFill>
            <a:schemeClr val="accent1"/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FORMACIÓN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NO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FORMAL </a:t>
            </a: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COMPLEMENTARIA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4388666" y="4070014"/>
            <a:ext cx="2199078" cy="931753"/>
          </a:xfrm>
          <a:prstGeom prst="roundRect">
            <a:avLst/>
          </a:prstGeom>
          <a:solidFill>
            <a:schemeClr val="accent1"/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FORMACIÓN PROFESIONAL PARA EL EMPLEO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34" name="Flecha izquierda y derecha 33"/>
          <p:cNvSpPr/>
          <p:nvPr/>
        </p:nvSpPr>
        <p:spPr>
          <a:xfrm rot="5400000">
            <a:off x="4515292" y="3727276"/>
            <a:ext cx="463803" cy="39557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302768" y="5105400"/>
            <a:ext cx="1745488" cy="8737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CURSO DE </a:t>
            </a: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INCORPORACIÓN</a:t>
            </a:r>
            <a:endParaRPr lang="es-ES" sz="1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8" name="Rectángulo redondeado 37"/>
          <p:cNvSpPr/>
          <p:nvPr/>
        </p:nvSpPr>
        <p:spPr>
          <a:xfrm>
            <a:off x="6681216" y="4076110"/>
            <a:ext cx="2288032" cy="931753"/>
          </a:xfrm>
          <a:prstGeom prst="roundRect">
            <a:avLst/>
          </a:prstGeom>
          <a:solidFill>
            <a:schemeClr val="accent1"/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RECONOCIMIENTO DE COMPETENCIAS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39" name="Flecha izquierda y derecha 38"/>
          <p:cNvSpPr/>
          <p:nvPr/>
        </p:nvSpPr>
        <p:spPr>
          <a:xfrm>
            <a:off x="8788400" y="4259072"/>
            <a:ext cx="755904" cy="6096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42" name="Flecha a la derecha con bandas 41"/>
          <p:cNvSpPr/>
          <p:nvPr/>
        </p:nvSpPr>
        <p:spPr>
          <a:xfrm rot="5400000">
            <a:off x="2685987" y="4903917"/>
            <a:ext cx="485758" cy="679211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43" name="Flecha a la derecha con bandas 42"/>
          <p:cNvSpPr/>
          <p:nvPr/>
        </p:nvSpPr>
        <p:spPr>
          <a:xfrm rot="5400000">
            <a:off x="5218877" y="4910013"/>
            <a:ext cx="485758" cy="679211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44" name="Flecha a la derecha con bandas 43"/>
          <p:cNvSpPr/>
          <p:nvPr/>
        </p:nvSpPr>
        <p:spPr>
          <a:xfrm rot="5400000">
            <a:off x="7489637" y="4928302"/>
            <a:ext cx="485758" cy="679211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45" name="Rectángulo redondeado 44"/>
          <p:cNvSpPr/>
          <p:nvPr/>
        </p:nvSpPr>
        <p:spPr>
          <a:xfrm>
            <a:off x="5271008" y="1797223"/>
            <a:ext cx="1158240" cy="3282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PILOTO</a:t>
            </a:r>
            <a:endParaRPr lang="es-ES" sz="1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46" name="Flecha a la derecha con bandas 45"/>
          <p:cNvSpPr/>
          <p:nvPr/>
        </p:nvSpPr>
        <p:spPr>
          <a:xfrm rot="5400000">
            <a:off x="5690562" y="2171139"/>
            <a:ext cx="388219" cy="31699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15" name="Flecha a la derecha con bandas 14"/>
          <p:cNvSpPr/>
          <p:nvPr/>
        </p:nvSpPr>
        <p:spPr>
          <a:xfrm>
            <a:off x="3489929" y="2546508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48" name="Flecha a la derecha con bandas 47"/>
          <p:cNvSpPr/>
          <p:nvPr/>
        </p:nvSpPr>
        <p:spPr>
          <a:xfrm rot="10800000">
            <a:off x="6344889" y="4229004"/>
            <a:ext cx="517175" cy="694944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49" name="Flecha a la derecha con bandas 48"/>
          <p:cNvSpPr/>
          <p:nvPr/>
        </p:nvSpPr>
        <p:spPr>
          <a:xfrm rot="8214630">
            <a:off x="1789875" y="4763709"/>
            <a:ext cx="485758" cy="679211"/>
          </a:xfrm>
          <a:prstGeom prst="stripedRightArrow">
            <a:avLst>
              <a:gd name="adj1" fmla="val 50000"/>
              <a:gd name="adj2" fmla="val 36885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Calibri" panose="020F0502020204030204" pitchFamily="34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7880096" y="2295063"/>
            <a:ext cx="1263904" cy="3282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AGROBECAS</a:t>
            </a:r>
            <a:endParaRPr lang="es-ES" sz="1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237874" y="3361395"/>
            <a:ext cx="3033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FP DEL SISTEMA EDUCATIVO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12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4448" y="384821"/>
            <a:ext cx="7762526" cy="514823"/>
          </a:xfrm>
        </p:spPr>
        <p:txBody>
          <a:bodyPr/>
          <a:lstStyle/>
          <a:p>
            <a:r>
              <a:rPr lang="es-ES" dirty="0"/>
              <a:t>INVERSIÓN PÚBLICA DEL MAPA DE FORMACIÓN AGRARIA Y AGROALIMENTARIA</a:t>
            </a:r>
            <a:br>
              <a:rPr lang="es-ES" dirty="0"/>
            </a:br>
            <a:r>
              <a:rPr lang="es-ES" sz="1600" dirty="0"/>
              <a:t>(ADMINISTRACIÓN AUTONÓMICA, NACIONAL Y EUROPEA)</a:t>
            </a:r>
            <a:br>
              <a:rPr lang="es-ES" sz="1600" dirty="0"/>
            </a:br>
            <a:endParaRPr lang="es-ES" sz="1600" dirty="0"/>
          </a:p>
        </p:txBody>
      </p:sp>
      <p:pic>
        <p:nvPicPr>
          <p:cNvPr id="1026" name="Imagen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3830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3830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redondeado 6"/>
          <p:cNvSpPr/>
          <p:nvPr/>
        </p:nvSpPr>
        <p:spPr>
          <a:xfrm>
            <a:off x="2694432" y="4450080"/>
            <a:ext cx="3048000" cy="108508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es-ES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de 75 M€</a:t>
            </a:r>
            <a:endParaRPr lang="es-ES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EL 2020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6114288" y="4431792"/>
            <a:ext cx="4693920" cy="108508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INCREMENTO DE 5 M€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EL PERIODO</a:t>
            </a:r>
            <a:endParaRPr lang="es-ES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31" y="1697610"/>
            <a:ext cx="11016995" cy="237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28163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5852160" y="768096"/>
            <a:ext cx="18288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8" y="5884490"/>
            <a:ext cx="1280160" cy="79367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2F1F6"/>
              </a:clrFrom>
              <a:clrTo>
                <a:srgbClr val="F2F1F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5" t="5300" r="-267" b="200"/>
          <a:stretch/>
        </p:blipFill>
        <p:spPr>
          <a:xfrm>
            <a:off x="254001" y="-1"/>
            <a:ext cx="8924543" cy="6857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12" y="1649031"/>
            <a:ext cx="7181088" cy="520896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1808" y="438912"/>
            <a:ext cx="10436352" cy="2135314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MAPA DE</a:t>
            </a:r>
            <a:b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FORMACIÓN </a:t>
            </a:r>
            <a:r>
              <a:rPr lang="es-ES" sz="4400" dirty="0" smtClean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AGRARIA Y AGROALIMENTARIA </a:t>
            </a:r>
            <a:r>
              <a:rPr lang="es-ES" sz="4400" dirty="0">
                <a:solidFill>
                  <a:srgbClr val="7D8DA6"/>
                </a:solidFill>
                <a:latin typeface="Arial Black" panose="020B0A04020102020204" pitchFamily="34" charset="0"/>
                <a:ea typeface="+mn-ea"/>
                <a:cs typeface="+mn-cs"/>
              </a:rPr>
              <a:t>DE CASTILLA Y LEÓN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4" y="304800"/>
            <a:ext cx="1578917" cy="9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0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26270</TotalTime>
  <Words>1253</Words>
  <Application>Microsoft Office PowerPoint</Application>
  <PresentationFormat>Personalizado</PresentationFormat>
  <Paragraphs>229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Circuito</vt:lpstr>
      <vt:lpstr>MAPA DE FORMACIÓN AGRARIA Y AGROALIMENTARIA DE CASTILLA Y LEÓN</vt:lpstr>
      <vt:lpstr>¿Qué es el mapa de formación?</vt:lpstr>
      <vt:lpstr>¿Qué OBJETIVOS PERSIGUE?</vt:lpstr>
      <vt:lpstr>Presentación de PowerPoint</vt:lpstr>
      <vt:lpstr>Presentación de PowerPoint</vt:lpstr>
      <vt:lpstr>TIPOS DE FORMACIÓN</vt:lpstr>
      <vt:lpstr>ANÁLISIS DE LA OFERTA: FORMACIÓN FORMAL</vt:lpstr>
      <vt:lpstr>Análisis de proveedores DE Formación formal: CAPACIDADES</vt:lpstr>
      <vt:lpstr>ANÁLISIS DE LA OFERTA: FORMACIÓN no FORMAL</vt:lpstr>
      <vt:lpstr>Análisis de proveedores Formación no formal CAPACIDADES</vt:lpstr>
      <vt:lpstr>PRINCIPALES NECESIDADES DETECTADAS. FORMACIÓN FORMAL Y NO FORMAL</vt:lpstr>
      <vt:lpstr>MATRIZ CRUCE OFERTA Y NECESIDADES</vt:lpstr>
      <vt:lpstr>Presentación de PowerPoint</vt:lpstr>
      <vt:lpstr>LÍNEAS DE ACTUACIÓN</vt:lpstr>
      <vt:lpstr>Líneas de actuación: FP sistema educativo</vt:lpstr>
      <vt:lpstr>Líneas de actuación: FP para el empleo</vt:lpstr>
      <vt:lpstr>Líneas de actuación: FORMACIÓN UNIVERSITARIA</vt:lpstr>
      <vt:lpstr>Líneas de actuación: FORMACIÓN NO FORMAL</vt:lpstr>
      <vt:lpstr>situación de oferta de formación formal actual</vt:lpstr>
      <vt:lpstr>PROPUESTA DE FORMACIÓN NO FORMAL</vt:lpstr>
      <vt:lpstr>Presentación de PowerPoint</vt:lpstr>
      <vt:lpstr>Presentación de PowerPoint</vt:lpstr>
      <vt:lpstr>SITUACIÓN ANTERIOR</vt:lpstr>
      <vt:lpstr>EL NUEVO MODELO sistema integral orientado al empleo</vt:lpstr>
      <vt:lpstr>INVERSIÓN PÚBLICA DEL MAPA DE FORMACIÓN AGRARIA Y AGROALIMENTARIA (ADMINISTRACIÓN AUTONÓMICA, NACIONAL Y EUROPEA) </vt:lpstr>
      <vt:lpstr>MAPA DE FORMACIÓN AGRARIA Y AGROALIMENTARIA DE CASTILLA Y LEÓN</vt:lpstr>
    </vt:vector>
  </TitlesOfParts>
  <Company>Junta de Castilla y León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MAPA DE INVESTIGACIÓN E INNOVACIÓN</dc:title>
  <dc:creator>Antonio Manuel Cortes Gil</dc:creator>
  <cp:lastModifiedBy>Marta De Vega Villa</cp:lastModifiedBy>
  <cp:revision>632</cp:revision>
  <cp:lastPrinted>2017-11-10T09:13:43Z</cp:lastPrinted>
  <dcterms:created xsi:type="dcterms:W3CDTF">2016-05-11T07:44:14Z</dcterms:created>
  <dcterms:modified xsi:type="dcterms:W3CDTF">2017-11-15T11:19:42Z</dcterms:modified>
</cp:coreProperties>
</file>